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421" r:id="rId2"/>
    <p:sldId id="360" r:id="rId3"/>
    <p:sldId id="361" r:id="rId4"/>
    <p:sldId id="452" r:id="rId5"/>
    <p:sldId id="453" r:id="rId6"/>
    <p:sldId id="454" r:id="rId7"/>
    <p:sldId id="483" r:id="rId8"/>
    <p:sldId id="436" r:id="rId9"/>
    <p:sldId id="437" r:id="rId10"/>
    <p:sldId id="449" r:id="rId11"/>
    <p:sldId id="433" r:id="rId12"/>
    <p:sldId id="455" r:id="rId13"/>
    <p:sldId id="456" r:id="rId14"/>
    <p:sldId id="424" r:id="rId15"/>
    <p:sldId id="426" r:id="rId16"/>
    <p:sldId id="427" r:id="rId17"/>
    <p:sldId id="445" r:id="rId18"/>
    <p:sldId id="446" r:id="rId19"/>
    <p:sldId id="447" r:id="rId20"/>
    <p:sldId id="448" r:id="rId21"/>
    <p:sldId id="440" r:id="rId22"/>
    <p:sldId id="439" r:id="rId23"/>
    <p:sldId id="442" r:id="rId24"/>
    <p:sldId id="460" r:id="rId25"/>
    <p:sldId id="422" r:id="rId26"/>
    <p:sldId id="461" r:id="rId27"/>
    <p:sldId id="428" r:id="rId28"/>
    <p:sldId id="458" r:id="rId29"/>
    <p:sldId id="423" r:id="rId30"/>
    <p:sldId id="432" r:id="rId31"/>
    <p:sldId id="429" r:id="rId32"/>
    <p:sldId id="462" r:id="rId33"/>
    <p:sldId id="484" r:id="rId34"/>
    <p:sldId id="459" r:id="rId35"/>
    <p:sldId id="465" r:id="rId36"/>
    <p:sldId id="366" r:id="rId37"/>
    <p:sldId id="472" r:id="rId38"/>
    <p:sldId id="464" r:id="rId39"/>
    <p:sldId id="467" r:id="rId40"/>
    <p:sldId id="466" r:id="rId41"/>
    <p:sldId id="468" r:id="rId42"/>
    <p:sldId id="469" r:id="rId43"/>
    <p:sldId id="470" r:id="rId44"/>
    <p:sldId id="471" r:id="rId45"/>
    <p:sldId id="485" r:id="rId46"/>
    <p:sldId id="473" r:id="rId47"/>
    <p:sldId id="474" r:id="rId48"/>
    <p:sldId id="475" r:id="rId49"/>
    <p:sldId id="476" r:id="rId50"/>
    <p:sldId id="477" r:id="rId51"/>
    <p:sldId id="478" r:id="rId52"/>
    <p:sldId id="479" r:id="rId53"/>
    <p:sldId id="480" r:id="rId54"/>
    <p:sldId id="481" r:id="rId55"/>
    <p:sldId id="482" r:id="rId5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85">
          <p15:clr>
            <a:srgbClr val="A4A3A4"/>
          </p15:clr>
        </p15:guide>
        <p15:guide id="3" pos="5346">
          <p15:clr>
            <a:srgbClr val="A4A3A4"/>
          </p15:clr>
        </p15:guide>
        <p15:guide id="4" pos="7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541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198" y="102"/>
      </p:cViewPr>
      <p:guideLst>
        <p:guide orient="horz" pos="1620"/>
        <p:guide pos="385"/>
        <p:guide pos="5346"/>
        <p:guide pos="725"/>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3" d="100"/>
          <a:sy n="83" d="100"/>
        </p:scale>
        <p:origin x="-38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D9E0C6-4652-4FC3-A44A-E7EC1B9606DA}" type="datetimeFigureOut">
              <a:rPr lang="zh-CN" altLang="en-US" smtClean="0"/>
              <a:pPr/>
              <a:t>2016/3/17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C07847-F3E8-407C-A080-E3C0386794C5}" type="slidenum">
              <a:rPr lang="zh-CN" altLang="en-US" smtClean="0"/>
              <a:pPr/>
              <a:t>‹#›</a:t>
            </a:fld>
            <a:endParaRPr lang="zh-CN" altLang="en-US"/>
          </a:p>
        </p:txBody>
      </p:sp>
    </p:spTree>
    <p:extLst>
      <p:ext uri="{BB962C8B-B14F-4D97-AF65-F5344CB8AC3E}">
        <p14:creationId xmlns:p14="http://schemas.microsoft.com/office/powerpoint/2010/main" val="1353486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6F877-F34A-4034-BFF4-5769E0BC2D3E}" type="datetimeFigureOut">
              <a:rPr lang="zh-CN" altLang="en-US" smtClean="0"/>
              <a:pPr/>
              <a:t>2016/3/17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791731-381B-4745-B0EE-D5F5E4601AF8}" type="slidenum">
              <a:rPr lang="zh-CN" altLang="en-US" smtClean="0"/>
              <a:pPr/>
              <a:t>‹#›</a:t>
            </a:fld>
            <a:endParaRPr lang="zh-CN" altLang="en-US"/>
          </a:p>
        </p:txBody>
      </p:sp>
    </p:spTree>
    <p:extLst>
      <p:ext uri="{BB962C8B-B14F-4D97-AF65-F5344CB8AC3E}">
        <p14:creationId xmlns:p14="http://schemas.microsoft.com/office/powerpoint/2010/main" val="266972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91731-381B-4745-B0EE-D5F5E4601AF8}" type="slidenum">
              <a:rPr lang="zh-CN" altLang="en-US" smtClean="0"/>
              <a:pPr/>
              <a:t>15</a:t>
            </a:fld>
            <a:endParaRPr lang="zh-CN" altLang="en-US"/>
          </a:p>
        </p:txBody>
      </p:sp>
    </p:spTree>
    <p:extLst>
      <p:ext uri="{BB962C8B-B14F-4D97-AF65-F5344CB8AC3E}">
        <p14:creationId xmlns:p14="http://schemas.microsoft.com/office/powerpoint/2010/main" val="257736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91731-381B-4745-B0EE-D5F5E4601AF8}" type="slidenum">
              <a:rPr lang="zh-CN" altLang="en-US" smtClean="0"/>
              <a:pPr/>
              <a:t>16</a:t>
            </a:fld>
            <a:endParaRPr lang="zh-CN" altLang="en-US"/>
          </a:p>
        </p:txBody>
      </p:sp>
    </p:spTree>
    <p:extLst>
      <p:ext uri="{BB962C8B-B14F-4D97-AF65-F5344CB8AC3E}">
        <p14:creationId xmlns:p14="http://schemas.microsoft.com/office/powerpoint/2010/main" val="71072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91731-381B-4745-B0EE-D5F5E4601AF8}" type="slidenum">
              <a:rPr lang="zh-CN" altLang="en-US" smtClean="0"/>
              <a:pPr/>
              <a:t>20</a:t>
            </a:fld>
            <a:endParaRPr lang="zh-CN" altLang="en-US"/>
          </a:p>
        </p:txBody>
      </p:sp>
    </p:spTree>
    <p:extLst>
      <p:ext uri="{BB962C8B-B14F-4D97-AF65-F5344CB8AC3E}">
        <p14:creationId xmlns:p14="http://schemas.microsoft.com/office/powerpoint/2010/main" val="299809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91731-381B-4745-B0EE-D5F5E4601AF8}" type="slidenum">
              <a:rPr lang="zh-CN" altLang="en-US" smtClean="0"/>
              <a:pPr/>
              <a:t>50</a:t>
            </a:fld>
            <a:endParaRPr lang="zh-CN" altLang="en-US"/>
          </a:p>
        </p:txBody>
      </p:sp>
    </p:spTree>
    <p:extLst>
      <p:ext uri="{BB962C8B-B14F-4D97-AF65-F5344CB8AC3E}">
        <p14:creationId xmlns:p14="http://schemas.microsoft.com/office/powerpoint/2010/main" val="34742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AB9F4D0-287B-467F-80FE-643E88E47B1C}" type="slidenum">
              <a:rPr lang="zh-CN" altLang="en-US" smtClean="0"/>
              <a:pPr>
                <a:defRPr/>
              </a:pPr>
              <a:t>52</a:t>
            </a:fld>
            <a:endParaRPr lang="zh-CN" altLang="en-US"/>
          </a:p>
        </p:txBody>
      </p:sp>
    </p:spTree>
    <p:extLst>
      <p:ext uri="{BB962C8B-B14F-4D97-AF65-F5344CB8AC3E}">
        <p14:creationId xmlns:p14="http://schemas.microsoft.com/office/powerpoint/2010/main" val="368324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91731-381B-4745-B0EE-D5F5E4601AF8}" type="slidenum">
              <a:rPr lang="zh-CN" altLang="en-US" smtClean="0"/>
              <a:pPr/>
              <a:t>55</a:t>
            </a:fld>
            <a:endParaRPr lang="zh-CN" altLang="en-US"/>
          </a:p>
        </p:txBody>
      </p:sp>
    </p:spTree>
    <p:extLst>
      <p:ext uri="{BB962C8B-B14F-4D97-AF65-F5344CB8AC3E}">
        <p14:creationId xmlns:p14="http://schemas.microsoft.com/office/powerpoint/2010/main" val="390594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95000"/>
            <a:alpha val="56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3EE57F-1835-46AB-82AD-AE935FD849B9}" type="datetimeFigureOut">
              <a:rPr lang="zh-CN" altLang="en-US" smtClean="0"/>
              <a:pPr/>
              <a:t>2016/3/17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69743-76A0-4D48-A833-75E52FA2A2F4}"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43EE57F-1835-46AB-82AD-AE935FD849B9}" type="datetimeFigureOut">
              <a:rPr lang="zh-CN" altLang="en-US" smtClean="0"/>
              <a:pPr/>
              <a:t>2016/3/17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69743-76A0-4D48-A833-75E52FA2A2F4}"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43EE57F-1835-46AB-82AD-AE935FD849B9}" type="datetimeFigureOut">
              <a:rPr lang="zh-CN" altLang="en-US" smtClean="0"/>
              <a:pPr/>
              <a:t>2016/3/17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369743-76A0-4D48-A833-75E52FA2A2F4}"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3EE57F-1835-46AB-82AD-AE935FD849B9}" type="datetimeFigureOut">
              <a:rPr lang="zh-CN" altLang="en-US" smtClean="0"/>
              <a:pPr/>
              <a:t>2016/3/17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369743-76A0-4D48-A833-75E52FA2A2F4}"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flipV="1">
            <a:off x="323528" y="599841"/>
            <a:ext cx="8509000" cy="34527"/>
          </a:xfrm>
          <a:prstGeom prst="rect">
            <a:avLst/>
          </a:prstGeom>
          <a:solidFill>
            <a:srgbClr val="0070C0">
              <a:alpha val="81175"/>
            </a:srgbClr>
          </a:solidFill>
          <a:ln w="9525" algn="ctr">
            <a:noFill/>
            <a:miter lim="800000"/>
            <a:headEnd/>
            <a:tailEnd/>
          </a:ln>
          <a:effectLst/>
        </p:spPr>
        <p:txBody>
          <a:bodyPr rot="10800000" lIns="81643" tIns="40822" rIns="81643" bIns="40822" anchor="ctr"/>
          <a:lstStyle/>
          <a:p>
            <a:pPr algn="ctr"/>
            <a:endParaRPr lang="zh-CN" altLang="zh-CN" sz="4000" dirty="0">
              <a:solidFill>
                <a:schemeClr val="tx2"/>
              </a:solidFill>
              <a:ea typeface="宋体" pitchFamily="2" charset="-122"/>
            </a:endParaRPr>
          </a:p>
        </p:txBody>
      </p:sp>
    </p:spTree>
    <p:extLst>
      <p:ext uri="{BB962C8B-B14F-4D97-AF65-F5344CB8AC3E}">
        <p14:creationId xmlns:p14="http://schemas.microsoft.com/office/powerpoint/2010/main" val="16597385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flipV="1">
            <a:off x="250825" y="4742260"/>
            <a:ext cx="8509000" cy="34528"/>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rgbClr val="1F497D"/>
              </a:solidFill>
            </a:endParaRPr>
          </a:p>
        </p:txBody>
      </p:sp>
      <p:sp>
        <p:nvSpPr>
          <p:cNvPr id="3" name="Text Box 19"/>
          <p:cNvSpPr txBox="1">
            <a:spLocks noChangeArrowheads="1"/>
          </p:cNvSpPr>
          <p:nvPr userDrawn="1"/>
        </p:nvSpPr>
        <p:spPr bwMode="auto">
          <a:xfrm>
            <a:off x="195264" y="4839891"/>
            <a:ext cx="8929687" cy="17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40000"/>
              </a:lnSpc>
              <a:spcBef>
                <a:spcPct val="50000"/>
              </a:spcBef>
              <a:spcAft>
                <a:spcPts val="0"/>
              </a:spcAft>
              <a:defRPr/>
            </a:pPr>
            <a:r>
              <a:rPr lang="zh-CN" altLang="en-US" sz="1400" dirty="0" smtClean="0">
                <a:solidFill>
                  <a:srgbClr val="000000"/>
                </a:solidFill>
                <a:latin typeface="华文行楷" pitchFamily="2" charset="-122"/>
                <a:ea typeface="华文行楷" pitchFamily="2" charset="-122"/>
              </a:rPr>
              <a:t>       大连理工大学    图书馆</a:t>
            </a:r>
          </a:p>
        </p:txBody>
      </p:sp>
      <p:pic>
        <p:nvPicPr>
          <p:cNvPr id="4" name="图片 8" descr="ge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19988" y="3938587"/>
            <a:ext cx="1624012" cy="122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flipV="1">
            <a:off x="323850" y="916781"/>
            <a:ext cx="8509000" cy="34529"/>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chemeClr val="tx2"/>
              </a:solidFill>
            </a:endParaRPr>
          </a:p>
        </p:txBody>
      </p:sp>
    </p:spTree>
    <p:extLst>
      <p:ext uri="{BB962C8B-B14F-4D97-AF65-F5344CB8AC3E}">
        <p14:creationId xmlns:p14="http://schemas.microsoft.com/office/powerpoint/2010/main" val="425959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flipV="1">
            <a:off x="250825" y="4742260"/>
            <a:ext cx="8509000" cy="34528"/>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rgbClr val="1F497D"/>
              </a:solidFill>
            </a:endParaRPr>
          </a:p>
        </p:txBody>
      </p:sp>
      <p:sp>
        <p:nvSpPr>
          <p:cNvPr id="3" name="Text Box 19"/>
          <p:cNvSpPr txBox="1">
            <a:spLocks noChangeArrowheads="1"/>
          </p:cNvSpPr>
          <p:nvPr userDrawn="1"/>
        </p:nvSpPr>
        <p:spPr bwMode="auto">
          <a:xfrm>
            <a:off x="195264" y="4839891"/>
            <a:ext cx="8929687" cy="17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40000"/>
              </a:lnSpc>
              <a:spcBef>
                <a:spcPct val="50000"/>
              </a:spcBef>
              <a:spcAft>
                <a:spcPts val="0"/>
              </a:spcAft>
              <a:defRPr/>
            </a:pPr>
            <a:r>
              <a:rPr lang="zh-CN" altLang="en-US" sz="1400" dirty="0" smtClean="0">
                <a:solidFill>
                  <a:srgbClr val="000000"/>
                </a:solidFill>
                <a:latin typeface="华文行楷" pitchFamily="2" charset="-122"/>
                <a:ea typeface="华文行楷" pitchFamily="2" charset="-122"/>
              </a:rPr>
              <a:t>       大连理工大学    图书馆</a:t>
            </a:r>
          </a:p>
        </p:txBody>
      </p:sp>
      <p:sp>
        <p:nvSpPr>
          <p:cNvPr id="4" name="Rectangle 5"/>
          <p:cNvSpPr>
            <a:spLocks noChangeArrowheads="1"/>
          </p:cNvSpPr>
          <p:nvPr userDrawn="1"/>
        </p:nvSpPr>
        <p:spPr bwMode="auto">
          <a:xfrm flipV="1">
            <a:off x="323850" y="600075"/>
            <a:ext cx="8509000" cy="34529"/>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chemeClr val="tx2"/>
              </a:solidFill>
            </a:endParaRPr>
          </a:p>
        </p:txBody>
      </p:sp>
      <p:grpSp>
        <p:nvGrpSpPr>
          <p:cNvPr id="5" name="组合 144"/>
          <p:cNvGrpSpPr>
            <a:grpSpLocks/>
          </p:cNvGrpSpPr>
          <p:nvPr userDrawn="1"/>
        </p:nvGrpSpPr>
        <p:grpSpPr bwMode="auto">
          <a:xfrm>
            <a:off x="755650" y="270272"/>
            <a:ext cx="2097088" cy="357188"/>
            <a:chOff x="328497" y="4646809"/>
            <a:chExt cx="8509000" cy="2211191"/>
          </a:xfrm>
        </p:grpSpPr>
        <p:grpSp>
          <p:nvGrpSpPr>
            <p:cNvPr id="6" name="组合 129"/>
            <p:cNvGrpSpPr>
              <a:grpSpLocks/>
            </p:cNvGrpSpPr>
            <p:nvPr/>
          </p:nvGrpSpPr>
          <p:grpSpPr bwMode="auto">
            <a:xfrm>
              <a:off x="328497" y="4646809"/>
              <a:ext cx="8509000" cy="2211191"/>
              <a:chOff x="250825" y="4157859"/>
              <a:chExt cx="8509000" cy="2211191"/>
            </a:xfrm>
          </p:grpSpPr>
          <p:grpSp>
            <p:nvGrpSpPr>
              <p:cNvPr id="20" name="组合 1"/>
              <p:cNvGrpSpPr>
                <a:grpSpLocks/>
              </p:cNvGrpSpPr>
              <p:nvPr/>
            </p:nvGrpSpPr>
            <p:grpSpPr bwMode="auto">
              <a:xfrm>
                <a:off x="5436096" y="4157859"/>
                <a:ext cx="2154576" cy="2188169"/>
                <a:chOff x="500034" y="3714775"/>
                <a:chExt cx="2127056" cy="1285892"/>
              </a:xfrm>
            </p:grpSpPr>
            <p:sp>
              <p:nvSpPr>
                <p:cNvPr id="68" name="矩形 67"/>
                <p:cNvSpPr/>
                <p:nvPr/>
              </p:nvSpPr>
              <p:spPr>
                <a:xfrm>
                  <a:off x="1788197" y="4000529"/>
                  <a:ext cx="285752" cy="1000138"/>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 name="矩形 68"/>
                <p:cNvSpPr/>
                <p:nvPr/>
              </p:nvSpPr>
              <p:spPr>
                <a:xfrm>
                  <a:off x="2214545" y="3811933"/>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 name="矩形 69"/>
                <p:cNvSpPr/>
                <p:nvPr/>
              </p:nvSpPr>
              <p:spPr>
                <a:xfrm>
                  <a:off x="2143107" y="3883371"/>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 name="矩形 70"/>
                <p:cNvSpPr/>
                <p:nvPr/>
              </p:nvSpPr>
              <p:spPr>
                <a:xfrm>
                  <a:off x="2236870" y="402624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矩形 71"/>
                <p:cNvSpPr/>
                <p:nvPr/>
              </p:nvSpPr>
              <p:spPr>
                <a:xfrm>
                  <a:off x="2285983" y="4240563"/>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 name="矩形 72"/>
                <p:cNvSpPr/>
                <p:nvPr/>
              </p:nvSpPr>
              <p:spPr>
                <a:xfrm>
                  <a:off x="2214545" y="450059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矩形 73"/>
                <p:cNvSpPr/>
                <p:nvPr/>
              </p:nvSpPr>
              <p:spPr>
                <a:xfrm>
                  <a:off x="500034" y="3865440"/>
                  <a:ext cx="308077" cy="1120043"/>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 name="矩形 74"/>
                <p:cNvSpPr/>
                <p:nvPr/>
              </p:nvSpPr>
              <p:spPr>
                <a:xfrm>
                  <a:off x="785786" y="4079757"/>
                  <a:ext cx="285752" cy="905727"/>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矩形 75"/>
                <p:cNvSpPr/>
                <p:nvPr/>
              </p:nvSpPr>
              <p:spPr>
                <a:xfrm>
                  <a:off x="571470" y="3964335"/>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7" name="矩形 76"/>
                <p:cNvSpPr/>
                <p:nvPr/>
              </p:nvSpPr>
              <p:spPr>
                <a:xfrm>
                  <a:off x="571470" y="4169125"/>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矩形 77"/>
                <p:cNvSpPr/>
                <p:nvPr/>
              </p:nvSpPr>
              <p:spPr>
                <a:xfrm>
                  <a:off x="879548" y="4286281"/>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 name="矩形 78"/>
                <p:cNvSpPr/>
                <p:nvPr/>
              </p:nvSpPr>
              <p:spPr>
                <a:xfrm>
                  <a:off x="571470" y="4357722"/>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 name="矩形 79"/>
                <p:cNvSpPr/>
                <p:nvPr/>
              </p:nvSpPr>
              <p:spPr>
                <a:xfrm>
                  <a:off x="571470" y="4526307"/>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 name="矩形 80"/>
                <p:cNvSpPr/>
                <p:nvPr/>
              </p:nvSpPr>
              <p:spPr>
                <a:xfrm>
                  <a:off x="879548" y="457200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矩形 81"/>
                <p:cNvSpPr/>
                <p:nvPr/>
              </p:nvSpPr>
              <p:spPr>
                <a:xfrm>
                  <a:off x="1931072" y="3714775"/>
                  <a:ext cx="696018" cy="1272366"/>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1" name="矩形 20"/>
              <p:cNvSpPr/>
              <p:nvPr/>
            </p:nvSpPr>
            <p:spPr>
              <a:xfrm>
                <a:off x="1115616" y="6117405"/>
                <a:ext cx="1000132" cy="191915"/>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流程图: 手动输入 21"/>
              <p:cNvSpPr/>
              <p:nvPr/>
            </p:nvSpPr>
            <p:spPr>
              <a:xfrm>
                <a:off x="3071802" y="5749346"/>
                <a:ext cx="500066" cy="575740"/>
              </a:xfrm>
              <a:prstGeom prst="flowChartManualInpu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3" name="组合 111"/>
              <p:cNvGrpSpPr/>
              <p:nvPr/>
            </p:nvGrpSpPr>
            <p:grpSpPr>
              <a:xfrm>
                <a:off x="642910" y="5541664"/>
                <a:ext cx="285752" cy="767656"/>
                <a:chOff x="5214937" y="6190074"/>
                <a:chExt cx="785817" cy="667926"/>
              </a:xfrm>
              <a:solidFill>
                <a:srgbClr val="0070C0"/>
              </a:solidFill>
            </p:grpSpPr>
            <p:sp>
              <p:nvSpPr>
                <p:cNvPr id="66" name="矩形 65"/>
                <p:cNvSpPr/>
                <p:nvPr/>
              </p:nvSpPr>
              <p:spPr>
                <a:xfrm>
                  <a:off x="5214937" y="6286520"/>
                  <a:ext cx="785817" cy="57148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矩形 66"/>
                <p:cNvSpPr/>
                <p:nvPr/>
              </p:nvSpPr>
              <p:spPr>
                <a:xfrm flipV="1">
                  <a:off x="5357819" y="6190074"/>
                  <a:ext cx="500066" cy="9644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4" name="矩形 23"/>
              <p:cNvSpPr/>
              <p:nvPr/>
            </p:nvSpPr>
            <p:spPr>
              <a:xfrm>
                <a:off x="2267744" y="5429458"/>
                <a:ext cx="142876" cy="863610"/>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5" name="组合 120"/>
              <p:cNvGrpSpPr/>
              <p:nvPr/>
            </p:nvGrpSpPr>
            <p:grpSpPr>
              <a:xfrm>
                <a:off x="3643306" y="5353944"/>
                <a:ext cx="285752" cy="995852"/>
                <a:chOff x="7786710" y="5688000"/>
                <a:chExt cx="571504" cy="1170000"/>
              </a:xfrm>
              <a:solidFill>
                <a:srgbClr val="0070C0"/>
              </a:solidFill>
            </p:grpSpPr>
            <p:sp>
              <p:nvSpPr>
                <p:cNvPr id="62" name="矩形 61"/>
                <p:cNvSpPr/>
                <p:nvPr/>
              </p:nvSpPr>
              <p:spPr>
                <a:xfrm>
                  <a:off x="7786710" y="5857891"/>
                  <a:ext cx="571504" cy="1000109"/>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矩形 62"/>
                <p:cNvSpPr/>
                <p:nvPr/>
              </p:nvSpPr>
              <p:spPr>
                <a:xfrm>
                  <a:off x="7858148" y="5803892"/>
                  <a:ext cx="428628" cy="5400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矩形 63"/>
                <p:cNvSpPr/>
                <p:nvPr/>
              </p:nvSpPr>
              <p:spPr>
                <a:xfrm flipH="1">
                  <a:off x="7974000" y="5742000"/>
                  <a:ext cx="214314"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flipH="1">
                  <a:off x="7902000" y="5688000"/>
                  <a:ext cx="357190"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6" name="组合 25"/>
              <p:cNvGrpSpPr/>
              <p:nvPr/>
            </p:nvGrpSpPr>
            <p:grpSpPr>
              <a:xfrm>
                <a:off x="2486732" y="5251289"/>
                <a:ext cx="442194" cy="1053141"/>
                <a:chOff x="3929058" y="5856021"/>
                <a:chExt cx="442194" cy="784044"/>
              </a:xfrm>
              <a:solidFill>
                <a:srgbClr val="0070C0"/>
              </a:solidFill>
            </p:grpSpPr>
            <p:sp>
              <p:nvSpPr>
                <p:cNvPr id="59" name="矩形 58"/>
                <p:cNvSpPr/>
                <p:nvPr/>
              </p:nvSpPr>
              <p:spPr>
                <a:xfrm>
                  <a:off x="3929058" y="5856021"/>
                  <a:ext cx="142876" cy="784044"/>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a:xfrm>
                  <a:off x="4071934" y="5917593"/>
                  <a:ext cx="142876" cy="71401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矩形 60"/>
                <p:cNvSpPr/>
                <p:nvPr/>
              </p:nvSpPr>
              <p:spPr>
                <a:xfrm>
                  <a:off x="4214810" y="5989031"/>
                  <a:ext cx="156442" cy="642942"/>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 name="组合 111"/>
              <p:cNvGrpSpPr/>
              <p:nvPr/>
            </p:nvGrpSpPr>
            <p:grpSpPr>
              <a:xfrm>
                <a:off x="3857620" y="5678096"/>
                <a:ext cx="285752" cy="671699"/>
                <a:chOff x="5214942" y="6190074"/>
                <a:chExt cx="785818" cy="667926"/>
              </a:xfrm>
              <a:solidFill>
                <a:srgbClr val="0070C0"/>
              </a:solidFill>
            </p:grpSpPr>
            <p:sp>
              <p:nvSpPr>
                <p:cNvPr id="57" name="矩形 56"/>
                <p:cNvSpPr/>
                <p:nvPr/>
              </p:nvSpPr>
              <p:spPr>
                <a:xfrm>
                  <a:off x="5214942" y="6286520"/>
                  <a:ext cx="785818" cy="57148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矩形 57"/>
                <p:cNvSpPr/>
                <p:nvPr/>
              </p:nvSpPr>
              <p:spPr>
                <a:xfrm flipV="1">
                  <a:off x="5357819" y="6190074"/>
                  <a:ext cx="500066" cy="9644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 name="组合 27"/>
              <p:cNvGrpSpPr/>
              <p:nvPr/>
            </p:nvGrpSpPr>
            <p:grpSpPr>
              <a:xfrm>
                <a:off x="4429124" y="5541667"/>
                <a:ext cx="357190" cy="767653"/>
                <a:chOff x="3558302" y="4572008"/>
                <a:chExt cx="670074" cy="928694"/>
              </a:xfrm>
              <a:solidFill>
                <a:srgbClr val="0070C0"/>
              </a:solidFill>
            </p:grpSpPr>
            <p:sp>
              <p:nvSpPr>
                <p:cNvPr id="53" name="矩形 52"/>
                <p:cNvSpPr/>
                <p:nvPr/>
              </p:nvSpPr>
              <p:spPr>
                <a:xfrm>
                  <a:off x="3929058" y="4572008"/>
                  <a:ext cx="142876" cy="92867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矩形 53"/>
                <p:cNvSpPr/>
                <p:nvPr/>
              </p:nvSpPr>
              <p:spPr>
                <a:xfrm>
                  <a:off x="3714744" y="4857760"/>
                  <a:ext cx="156442" cy="642942"/>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矩形 54"/>
                <p:cNvSpPr/>
                <p:nvPr/>
              </p:nvSpPr>
              <p:spPr>
                <a:xfrm>
                  <a:off x="4071934" y="5000636"/>
                  <a:ext cx="156442" cy="50006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矩形 55"/>
                <p:cNvSpPr/>
                <p:nvPr/>
              </p:nvSpPr>
              <p:spPr>
                <a:xfrm>
                  <a:off x="3558302" y="5000636"/>
                  <a:ext cx="156442" cy="50006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9" name="组合 120"/>
              <p:cNvGrpSpPr/>
              <p:nvPr/>
            </p:nvGrpSpPr>
            <p:grpSpPr>
              <a:xfrm>
                <a:off x="4857752" y="5313468"/>
                <a:ext cx="285752" cy="995852"/>
                <a:chOff x="7786710" y="5688000"/>
                <a:chExt cx="571504" cy="1170000"/>
              </a:xfrm>
              <a:solidFill>
                <a:srgbClr val="0070C0"/>
              </a:solidFill>
            </p:grpSpPr>
            <p:sp>
              <p:nvSpPr>
                <p:cNvPr id="49" name="矩形 48"/>
                <p:cNvSpPr/>
                <p:nvPr/>
              </p:nvSpPr>
              <p:spPr>
                <a:xfrm>
                  <a:off x="7786710" y="5857892"/>
                  <a:ext cx="571504" cy="100010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矩形 49"/>
                <p:cNvSpPr/>
                <p:nvPr/>
              </p:nvSpPr>
              <p:spPr>
                <a:xfrm>
                  <a:off x="7858148" y="5803892"/>
                  <a:ext cx="428628" cy="5400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矩形 50"/>
                <p:cNvSpPr/>
                <p:nvPr/>
              </p:nvSpPr>
              <p:spPr>
                <a:xfrm flipH="1">
                  <a:off x="7974000" y="5742000"/>
                  <a:ext cx="214314"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矩形 51"/>
                <p:cNvSpPr/>
                <p:nvPr/>
              </p:nvSpPr>
              <p:spPr>
                <a:xfrm flipH="1">
                  <a:off x="7902000" y="5688000"/>
                  <a:ext cx="357190"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0" name="组合 29"/>
              <p:cNvGrpSpPr/>
              <p:nvPr/>
            </p:nvGrpSpPr>
            <p:grpSpPr>
              <a:xfrm>
                <a:off x="7786711" y="4887727"/>
                <a:ext cx="428629" cy="1432464"/>
                <a:chOff x="5143503" y="2153640"/>
                <a:chExt cx="571505" cy="1137540"/>
              </a:xfrm>
              <a:solidFill>
                <a:srgbClr val="0070C0"/>
              </a:solidFill>
            </p:grpSpPr>
            <p:sp>
              <p:nvSpPr>
                <p:cNvPr id="47" name="矩形 46"/>
                <p:cNvSpPr/>
                <p:nvPr/>
              </p:nvSpPr>
              <p:spPr>
                <a:xfrm>
                  <a:off x="5143503" y="2153640"/>
                  <a:ext cx="428628" cy="113754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矩形 47"/>
                <p:cNvSpPr/>
                <p:nvPr/>
              </p:nvSpPr>
              <p:spPr>
                <a:xfrm>
                  <a:off x="5429256" y="2214554"/>
                  <a:ext cx="285752" cy="107157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1" name="Rectangle 5"/>
              <p:cNvSpPr>
                <a:spLocks noChangeArrowheads="1"/>
              </p:cNvSpPr>
              <p:nvPr/>
            </p:nvSpPr>
            <p:spPr bwMode="auto">
              <a:xfrm flipV="1">
                <a:off x="250825" y="6293068"/>
                <a:ext cx="8509000" cy="75982"/>
              </a:xfrm>
              <a:prstGeom prst="rect">
                <a:avLst/>
              </a:prstGeom>
              <a:solidFill>
                <a:srgbClr val="007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chemeClr val="tx2"/>
                  </a:solidFill>
                </a:endParaRPr>
              </a:p>
            </p:txBody>
          </p:sp>
          <p:sp>
            <p:nvSpPr>
              <p:cNvPr id="32" name="矩形 31"/>
              <p:cNvSpPr/>
              <p:nvPr/>
            </p:nvSpPr>
            <p:spPr>
              <a:xfrm>
                <a:off x="5820520" y="543943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矩形 32"/>
              <p:cNvSpPr/>
              <p:nvPr/>
            </p:nvSpPr>
            <p:spPr>
              <a:xfrm>
                <a:off x="5820520" y="579947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矩形 33"/>
              <p:cNvSpPr/>
              <p:nvPr/>
            </p:nvSpPr>
            <p:spPr>
              <a:xfrm>
                <a:off x="5508456" y="508518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p:cNvSpPr/>
              <p:nvPr/>
            </p:nvSpPr>
            <p:spPr>
              <a:xfrm>
                <a:off x="5820520"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p:cNvSpPr/>
              <p:nvPr/>
            </p:nvSpPr>
            <p:spPr>
              <a:xfrm>
                <a:off x="7402217" y="4293096"/>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矩形 36"/>
              <p:cNvSpPr/>
              <p:nvPr/>
            </p:nvSpPr>
            <p:spPr>
              <a:xfrm>
                <a:off x="7402217" y="450912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矩形 37"/>
              <p:cNvSpPr/>
              <p:nvPr/>
            </p:nvSpPr>
            <p:spPr>
              <a:xfrm>
                <a:off x="7402217"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矩形 38"/>
              <p:cNvSpPr/>
              <p:nvPr/>
            </p:nvSpPr>
            <p:spPr>
              <a:xfrm>
                <a:off x="7186193" y="529541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矩形 39"/>
              <p:cNvSpPr/>
              <p:nvPr/>
            </p:nvSpPr>
            <p:spPr>
              <a:xfrm>
                <a:off x="7402217" y="522920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矩形 40"/>
              <p:cNvSpPr/>
              <p:nvPr/>
            </p:nvSpPr>
            <p:spPr>
              <a:xfrm>
                <a:off x="7114185"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矩形 41"/>
              <p:cNvSpPr/>
              <p:nvPr/>
            </p:nvSpPr>
            <p:spPr>
              <a:xfrm>
                <a:off x="7402217" y="543943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矩形 42"/>
              <p:cNvSpPr/>
              <p:nvPr/>
            </p:nvSpPr>
            <p:spPr>
              <a:xfrm>
                <a:off x="7439068" y="503963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7380312" y="565545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矩形 44"/>
              <p:cNvSpPr/>
              <p:nvPr/>
            </p:nvSpPr>
            <p:spPr>
              <a:xfrm>
                <a:off x="5508456" y="579947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矩形 45"/>
              <p:cNvSpPr/>
              <p:nvPr/>
            </p:nvSpPr>
            <p:spPr>
              <a:xfrm>
                <a:off x="5508456" y="4738396"/>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矩形 6"/>
            <p:cNvSpPr/>
            <p:nvPr/>
          </p:nvSpPr>
          <p:spPr>
            <a:xfrm>
              <a:off x="7186193" y="479715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7236296" y="5007385"/>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7236296" y="515719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7452320" y="515719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7236296" y="5511441"/>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6970169" y="522920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p:nvPr/>
          </p:nvSpPr>
          <p:spPr>
            <a:xfrm>
              <a:off x="6970169" y="544522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7020272" y="565545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7020272" y="5943489"/>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7258201" y="6021288"/>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7042177" y="616530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等腰三角形 17"/>
            <p:cNvSpPr/>
            <p:nvPr/>
          </p:nvSpPr>
          <p:spPr>
            <a:xfrm>
              <a:off x="7909945" y="4845814"/>
              <a:ext cx="251210" cy="59702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等腰三角形 18"/>
            <p:cNvSpPr/>
            <p:nvPr/>
          </p:nvSpPr>
          <p:spPr>
            <a:xfrm>
              <a:off x="2615171" y="5376500"/>
              <a:ext cx="70853" cy="39801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286479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flipV="1">
            <a:off x="250825" y="4742260"/>
            <a:ext cx="8509000" cy="34528"/>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rgbClr val="1F497D"/>
              </a:solidFill>
            </a:endParaRPr>
          </a:p>
        </p:txBody>
      </p:sp>
      <p:sp>
        <p:nvSpPr>
          <p:cNvPr id="3" name="Text Box 19"/>
          <p:cNvSpPr txBox="1">
            <a:spLocks noChangeArrowheads="1"/>
          </p:cNvSpPr>
          <p:nvPr userDrawn="1"/>
        </p:nvSpPr>
        <p:spPr bwMode="auto">
          <a:xfrm>
            <a:off x="195264" y="4839891"/>
            <a:ext cx="8929687" cy="17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40000"/>
              </a:lnSpc>
              <a:spcBef>
                <a:spcPct val="50000"/>
              </a:spcBef>
              <a:spcAft>
                <a:spcPts val="0"/>
              </a:spcAft>
              <a:defRPr/>
            </a:pPr>
            <a:r>
              <a:rPr lang="zh-CN" altLang="en-US" sz="1400" dirty="0" smtClean="0">
                <a:solidFill>
                  <a:srgbClr val="000000"/>
                </a:solidFill>
                <a:latin typeface="华文行楷" pitchFamily="2" charset="-122"/>
                <a:ea typeface="华文行楷" pitchFamily="2" charset="-122"/>
              </a:rPr>
              <a:t>       大连理工大学    图书馆</a:t>
            </a:r>
          </a:p>
        </p:txBody>
      </p:sp>
      <p:sp>
        <p:nvSpPr>
          <p:cNvPr id="4" name="Rectangle 5"/>
          <p:cNvSpPr>
            <a:spLocks noChangeArrowheads="1"/>
          </p:cNvSpPr>
          <p:nvPr userDrawn="1"/>
        </p:nvSpPr>
        <p:spPr bwMode="auto">
          <a:xfrm flipV="1">
            <a:off x="323850" y="600075"/>
            <a:ext cx="8509000" cy="34529"/>
          </a:xfrm>
          <a:prstGeom prst="rect">
            <a:avLst/>
          </a:prstGeom>
          <a:solidFill>
            <a:srgbClr val="0070C0">
              <a:alpha val="8117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chemeClr val="tx2"/>
              </a:solidFill>
            </a:endParaRPr>
          </a:p>
        </p:txBody>
      </p:sp>
      <p:pic>
        <p:nvPicPr>
          <p:cNvPr id="5" name="图片 9" descr="ge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19988" y="3938587"/>
            <a:ext cx="1624012" cy="122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144"/>
          <p:cNvGrpSpPr>
            <a:grpSpLocks/>
          </p:cNvGrpSpPr>
          <p:nvPr userDrawn="1"/>
        </p:nvGrpSpPr>
        <p:grpSpPr bwMode="auto">
          <a:xfrm>
            <a:off x="755650" y="270272"/>
            <a:ext cx="2097088" cy="357188"/>
            <a:chOff x="328497" y="4646809"/>
            <a:chExt cx="8509000" cy="2211191"/>
          </a:xfrm>
        </p:grpSpPr>
        <p:grpSp>
          <p:nvGrpSpPr>
            <p:cNvPr id="7" name="组合 129"/>
            <p:cNvGrpSpPr>
              <a:grpSpLocks/>
            </p:cNvGrpSpPr>
            <p:nvPr/>
          </p:nvGrpSpPr>
          <p:grpSpPr bwMode="auto">
            <a:xfrm>
              <a:off x="328497" y="4646809"/>
              <a:ext cx="8509000" cy="2211191"/>
              <a:chOff x="250825" y="4157859"/>
              <a:chExt cx="8509000" cy="2211191"/>
            </a:xfrm>
          </p:grpSpPr>
          <p:grpSp>
            <p:nvGrpSpPr>
              <p:cNvPr id="21" name="组合 1"/>
              <p:cNvGrpSpPr>
                <a:grpSpLocks/>
              </p:cNvGrpSpPr>
              <p:nvPr/>
            </p:nvGrpSpPr>
            <p:grpSpPr bwMode="auto">
              <a:xfrm>
                <a:off x="5436096" y="4157859"/>
                <a:ext cx="2154576" cy="2188169"/>
                <a:chOff x="500034" y="3714775"/>
                <a:chExt cx="2127056" cy="1285892"/>
              </a:xfrm>
            </p:grpSpPr>
            <p:sp>
              <p:nvSpPr>
                <p:cNvPr id="69" name="矩形 68"/>
                <p:cNvSpPr/>
                <p:nvPr/>
              </p:nvSpPr>
              <p:spPr>
                <a:xfrm>
                  <a:off x="1788197" y="4000529"/>
                  <a:ext cx="285752" cy="1000138"/>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 name="矩形 69"/>
                <p:cNvSpPr/>
                <p:nvPr/>
              </p:nvSpPr>
              <p:spPr>
                <a:xfrm>
                  <a:off x="2214545" y="3811933"/>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 name="矩形 70"/>
                <p:cNvSpPr/>
                <p:nvPr/>
              </p:nvSpPr>
              <p:spPr>
                <a:xfrm>
                  <a:off x="2143107" y="3883371"/>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矩形 71"/>
                <p:cNvSpPr/>
                <p:nvPr/>
              </p:nvSpPr>
              <p:spPr>
                <a:xfrm>
                  <a:off x="2236870" y="402624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 name="矩形 72"/>
                <p:cNvSpPr/>
                <p:nvPr/>
              </p:nvSpPr>
              <p:spPr>
                <a:xfrm>
                  <a:off x="2285983" y="4240563"/>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矩形 73"/>
                <p:cNvSpPr/>
                <p:nvPr/>
              </p:nvSpPr>
              <p:spPr>
                <a:xfrm>
                  <a:off x="2214545" y="450059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 name="矩形 74"/>
                <p:cNvSpPr/>
                <p:nvPr/>
              </p:nvSpPr>
              <p:spPr>
                <a:xfrm>
                  <a:off x="500034" y="3865440"/>
                  <a:ext cx="308077" cy="1120043"/>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矩形 75"/>
                <p:cNvSpPr/>
                <p:nvPr/>
              </p:nvSpPr>
              <p:spPr>
                <a:xfrm>
                  <a:off x="785786" y="4079757"/>
                  <a:ext cx="285752" cy="905727"/>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7" name="矩形 76"/>
                <p:cNvSpPr/>
                <p:nvPr/>
              </p:nvSpPr>
              <p:spPr>
                <a:xfrm>
                  <a:off x="571470" y="3964335"/>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矩形 77"/>
                <p:cNvSpPr/>
                <p:nvPr/>
              </p:nvSpPr>
              <p:spPr>
                <a:xfrm>
                  <a:off x="571470" y="4169125"/>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 name="矩形 78"/>
                <p:cNvSpPr/>
                <p:nvPr/>
              </p:nvSpPr>
              <p:spPr>
                <a:xfrm>
                  <a:off x="879548" y="4286281"/>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 name="矩形 79"/>
                <p:cNvSpPr/>
                <p:nvPr/>
              </p:nvSpPr>
              <p:spPr>
                <a:xfrm>
                  <a:off x="571470" y="4357722"/>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 name="矩形 80"/>
                <p:cNvSpPr/>
                <p:nvPr/>
              </p:nvSpPr>
              <p:spPr>
                <a:xfrm>
                  <a:off x="571470" y="4526307"/>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矩形 81"/>
                <p:cNvSpPr/>
                <p:nvPr/>
              </p:nvSpPr>
              <p:spPr>
                <a:xfrm>
                  <a:off x="879548" y="4572008"/>
                  <a:ext cx="120551" cy="4571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 name="矩形 82"/>
                <p:cNvSpPr/>
                <p:nvPr/>
              </p:nvSpPr>
              <p:spPr>
                <a:xfrm>
                  <a:off x="1931072" y="3714775"/>
                  <a:ext cx="696018" cy="1272366"/>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矩形 21"/>
              <p:cNvSpPr/>
              <p:nvPr/>
            </p:nvSpPr>
            <p:spPr>
              <a:xfrm>
                <a:off x="1115616" y="6117405"/>
                <a:ext cx="1000132" cy="191915"/>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流程图: 手动输入 22"/>
              <p:cNvSpPr/>
              <p:nvPr/>
            </p:nvSpPr>
            <p:spPr>
              <a:xfrm>
                <a:off x="3071802" y="5749346"/>
                <a:ext cx="500066" cy="575740"/>
              </a:xfrm>
              <a:prstGeom prst="flowChartManualInpu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4" name="组合 111"/>
              <p:cNvGrpSpPr/>
              <p:nvPr/>
            </p:nvGrpSpPr>
            <p:grpSpPr>
              <a:xfrm>
                <a:off x="642910" y="5541664"/>
                <a:ext cx="285752" cy="767656"/>
                <a:chOff x="5214937" y="6190074"/>
                <a:chExt cx="785817" cy="667926"/>
              </a:xfrm>
              <a:solidFill>
                <a:srgbClr val="0070C0"/>
              </a:solidFill>
            </p:grpSpPr>
            <p:sp>
              <p:nvSpPr>
                <p:cNvPr id="67" name="矩形 66"/>
                <p:cNvSpPr/>
                <p:nvPr/>
              </p:nvSpPr>
              <p:spPr>
                <a:xfrm>
                  <a:off x="5214937" y="6286520"/>
                  <a:ext cx="785817" cy="57148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 name="矩形 67"/>
                <p:cNvSpPr/>
                <p:nvPr/>
              </p:nvSpPr>
              <p:spPr>
                <a:xfrm flipV="1">
                  <a:off x="5357819" y="6190074"/>
                  <a:ext cx="500066" cy="9644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5" name="矩形 24"/>
              <p:cNvSpPr/>
              <p:nvPr/>
            </p:nvSpPr>
            <p:spPr>
              <a:xfrm>
                <a:off x="2267744" y="5429458"/>
                <a:ext cx="142876" cy="863610"/>
              </a:xfrm>
              <a:prstGeom prst="rect">
                <a:avLst/>
              </a:prstGeom>
              <a:solidFill>
                <a:srgbClr val="0070C0"/>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6" name="组合 120"/>
              <p:cNvGrpSpPr/>
              <p:nvPr/>
            </p:nvGrpSpPr>
            <p:grpSpPr>
              <a:xfrm>
                <a:off x="3643306" y="5353944"/>
                <a:ext cx="285752" cy="995852"/>
                <a:chOff x="7786710" y="5688000"/>
                <a:chExt cx="571504" cy="1170000"/>
              </a:xfrm>
              <a:solidFill>
                <a:srgbClr val="0070C0"/>
              </a:solidFill>
            </p:grpSpPr>
            <p:sp>
              <p:nvSpPr>
                <p:cNvPr id="63" name="矩形 62"/>
                <p:cNvSpPr/>
                <p:nvPr/>
              </p:nvSpPr>
              <p:spPr>
                <a:xfrm>
                  <a:off x="7786710" y="5857891"/>
                  <a:ext cx="571504" cy="1000109"/>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矩形 63"/>
                <p:cNvSpPr/>
                <p:nvPr/>
              </p:nvSpPr>
              <p:spPr>
                <a:xfrm>
                  <a:off x="7858148" y="5803892"/>
                  <a:ext cx="428628" cy="5400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flipH="1">
                  <a:off x="7974000" y="5742000"/>
                  <a:ext cx="214314"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flipH="1">
                  <a:off x="7902000" y="5688000"/>
                  <a:ext cx="357190"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7" name="组合 26"/>
              <p:cNvGrpSpPr/>
              <p:nvPr/>
            </p:nvGrpSpPr>
            <p:grpSpPr>
              <a:xfrm>
                <a:off x="2486732" y="5251289"/>
                <a:ext cx="442194" cy="1053141"/>
                <a:chOff x="3929058" y="5856021"/>
                <a:chExt cx="442194" cy="784044"/>
              </a:xfrm>
              <a:solidFill>
                <a:srgbClr val="0070C0"/>
              </a:solidFill>
            </p:grpSpPr>
            <p:sp>
              <p:nvSpPr>
                <p:cNvPr id="60" name="矩形 59"/>
                <p:cNvSpPr/>
                <p:nvPr/>
              </p:nvSpPr>
              <p:spPr>
                <a:xfrm>
                  <a:off x="3929058" y="5856021"/>
                  <a:ext cx="142876" cy="784044"/>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矩形 60"/>
                <p:cNvSpPr/>
                <p:nvPr/>
              </p:nvSpPr>
              <p:spPr>
                <a:xfrm>
                  <a:off x="4071934" y="5917593"/>
                  <a:ext cx="142876" cy="71401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矩形 61"/>
                <p:cNvSpPr/>
                <p:nvPr/>
              </p:nvSpPr>
              <p:spPr>
                <a:xfrm>
                  <a:off x="4214810" y="5989031"/>
                  <a:ext cx="156442" cy="642942"/>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8" name="组合 111"/>
              <p:cNvGrpSpPr/>
              <p:nvPr/>
            </p:nvGrpSpPr>
            <p:grpSpPr>
              <a:xfrm>
                <a:off x="3857620" y="5678096"/>
                <a:ext cx="285752" cy="671699"/>
                <a:chOff x="5214942" y="6190074"/>
                <a:chExt cx="785818" cy="667926"/>
              </a:xfrm>
              <a:solidFill>
                <a:srgbClr val="0070C0"/>
              </a:solidFill>
            </p:grpSpPr>
            <p:sp>
              <p:nvSpPr>
                <p:cNvPr id="58" name="矩形 57"/>
                <p:cNvSpPr/>
                <p:nvPr/>
              </p:nvSpPr>
              <p:spPr>
                <a:xfrm>
                  <a:off x="5214942" y="6286520"/>
                  <a:ext cx="785818" cy="57148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矩形 58"/>
                <p:cNvSpPr/>
                <p:nvPr/>
              </p:nvSpPr>
              <p:spPr>
                <a:xfrm flipV="1">
                  <a:off x="5357819" y="6190074"/>
                  <a:ext cx="500066" cy="9644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9" name="组合 28"/>
              <p:cNvGrpSpPr/>
              <p:nvPr/>
            </p:nvGrpSpPr>
            <p:grpSpPr>
              <a:xfrm>
                <a:off x="4429124" y="5541667"/>
                <a:ext cx="357190" cy="767653"/>
                <a:chOff x="3558302" y="4572008"/>
                <a:chExt cx="670074" cy="928694"/>
              </a:xfrm>
              <a:solidFill>
                <a:srgbClr val="0070C0"/>
              </a:solidFill>
            </p:grpSpPr>
            <p:sp>
              <p:nvSpPr>
                <p:cNvPr id="54" name="矩形 53"/>
                <p:cNvSpPr/>
                <p:nvPr/>
              </p:nvSpPr>
              <p:spPr>
                <a:xfrm>
                  <a:off x="3929058" y="4572008"/>
                  <a:ext cx="142876" cy="92867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矩形 54"/>
                <p:cNvSpPr/>
                <p:nvPr/>
              </p:nvSpPr>
              <p:spPr>
                <a:xfrm>
                  <a:off x="3714744" y="4857760"/>
                  <a:ext cx="156442" cy="642942"/>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矩形 55"/>
                <p:cNvSpPr/>
                <p:nvPr/>
              </p:nvSpPr>
              <p:spPr>
                <a:xfrm>
                  <a:off x="4071934" y="5000636"/>
                  <a:ext cx="156442" cy="50006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6"/>
                <p:cNvSpPr/>
                <p:nvPr/>
              </p:nvSpPr>
              <p:spPr>
                <a:xfrm>
                  <a:off x="3558302" y="5000636"/>
                  <a:ext cx="156442" cy="500066"/>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0" name="组合 120"/>
              <p:cNvGrpSpPr/>
              <p:nvPr/>
            </p:nvGrpSpPr>
            <p:grpSpPr>
              <a:xfrm>
                <a:off x="4857752" y="5313468"/>
                <a:ext cx="285752" cy="995852"/>
                <a:chOff x="7786710" y="5688000"/>
                <a:chExt cx="571504" cy="1170000"/>
              </a:xfrm>
              <a:solidFill>
                <a:srgbClr val="0070C0"/>
              </a:solidFill>
            </p:grpSpPr>
            <p:sp>
              <p:nvSpPr>
                <p:cNvPr id="50" name="矩形 49"/>
                <p:cNvSpPr/>
                <p:nvPr/>
              </p:nvSpPr>
              <p:spPr>
                <a:xfrm>
                  <a:off x="7786710" y="5857892"/>
                  <a:ext cx="571504" cy="100010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矩形 50"/>
                <p:cNvSpPr/>
                <p:nvPr/>
              </p:nvSpPr>
              <p:spPr>
                <a:xfrm>
                  <a:off x="7858148" y="5803892"/>
                  <a:ext cx="428628" cy="5400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矩形 51"/>
                <p:cNvSpPr/>
                <p:nvPr/>
              </p:nvSpPr>
              <p:spPr>
                <a:xfrm flipH="1">
                  <a:off x="7974000" y="5742000"/>
                  <a:ext cx="214314"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矩形 52"/>
                <p:cNvSpPr/>
                <p:nvPr/>
              </p:nvSpPr>
              <p:spPr>
                <a:xfrm flipH="1">
                  <a:off x="7902000" y="5688000"/>
                  <a:ext cx="357190" cy="71438"/>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1" name="组合 30"/>
              <p:cNvGrpSpPr/>
              <p:nvPr/>
            </p:nvGrpSpPr>
            <p:grpSpPr>
              <a:xfrm>
                <a:off x="7786711" y="4887727"/>
                <a:ext cx="428629" cy="1432464"/>
                <a:chOff x="5143503" y="2153640"/>
                <a:chExt cx="571505" cy="1137540"/>
              </a:xfrm>
              <a:solidFill>
                <a:srgbClr val="0070C0"/>
              </a:solidFill>
            </p:grpSpPr>
            <p:sp>
              <p:nvSpPr>
                <p:cNvPr id="48" name="矩形 47"/>
                <p:cNvSpPr/>
                <p:nvPr/>
              </p:nvSpPr>
              <p:spPr>
                <a:xfrm>
                  <a:off x="5143503" y="2153640"/>
                  <a:ext cx="428628" cy="113754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矩形 48"/>
                <p:cNvSpPr/>
                <p:nvPr/>
              </p:nvSpPr>
              <p:spPr>
                <a:xfrm>
                  <a:off x="5429256" y="2214554"/>
                  <a:ext cx="285752" cy="1071570"/>
                </a:xfrm>
                <a:prstGeom prst="rect">
                  <a:avLst/>
                </a:prstGeom>
                <a:grp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2" name="Rectangle 5"/>
              <p:cNvSpPr>
                <a:spLocks noChangeArrowheads="1"/>
              </p:cNvSpPr>
              <p:nvPr/>
            </p:nvSpPr>
            <p:spPr bwMode="auto">
              <a:xfrm flipV="1">
                <a:off x="250825" y="6293068"/>
                <a:ext cx="8509000" cy="75982"/>
              </a:xfrm>
              <a:prstGeom prst="rect">
                <a:avLst/>
              </a:prstGeom>
              <a:solidFill>
                <a:srgbClr val="007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p>
                <a:pPr algn="ctr"/>
                <a:endParaRPr lang="zh-CN" altLang="zh-CN" sz="4400">
                  <a:solidFill>
                    <a:schemeClr val="tx2"/>
                  </a:solidFill>
                </a:endParaRPr>
              </a:p>
            </p:txBody>
          </p:sp>
          <p:sp>
            <p:nvSpPr>
              <p:cNvPr id="33" name="矩形 32"/>
              <p:cNvSpPr/>
              <p:nvPr/>
            </p:nvSpPr>
            <p:spPr>
              <a:xfrm>
                <a:off x="5820520" y="543943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矩形 33"/>
              <p:cNvSpPr/>
              <p:nvPr/>
            </p:nvSpPr>
            <p:spPr>
              <a:xfrm>
                <a:off x="5820520" y="579947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p:cNvSpPr/>
              <p:nvPr/>
            </p:nvSpPr>
            <p:spPr>
              <a:xfrm>
                <a:off x="5508456" y="508518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p:cNvSpPr/>
              <p:nvPr/>
            </p:nvSpPr>
            <p:spPr>
              <a:xfrm>
                <a:off x="5820520"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矩形 36"/>
              <p:cNvSpPr/>
              <p:nvPr/>
            </p:nvSpPr>
            <p:spPr>
              <a:xfrm>
                <a:off x="7402217" y="4293096"/>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矩形 37"/>
              <p:cNvSpPr/>
              <p:nvPr/>
            </p:nvSpPr>
            <p:spPr>
              <a:xfrm>
                <a:off x="7402217" y="450912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矩形 38"/>
              <p:cNvSpPr/>
              <p:nvPr/>
            </p:nvSpPr>
            <p:spPr>
              <a:xfrm>
                <a:off x="7402217"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矩形 39"/>
              <p:cNvSpPr/>
              <p:nvPr/>
            </p:nvSpPr>
            <p:spPr>
              <a:xfrm>
                <a:off x="7186193" y="529541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矩形 40"/>
              <p:cNvSpPr/>
              <p:nvPr/>
            </p:nvSpPr>
            <p:spPr>
              <a:xfrm>
                <a:off x="7402217" y="522920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矩形 41"/>
              <p:cNvSpPr/>
              <p:nvPr/>
            </p:nvSpPr>
            <p:spPr>
              <a:xfrm>
                <a:off x="7114185" y="486916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矩形 42"/>
              <p:cNvSpPr/>
              <p:nvPr/>
            </p:nvSpPr>
            <p:spPr>
              <a:xfrm>
                <a:off x="7402217" y="543943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7439068" y="503963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矩形 44"/>
              <p:cNvSpPr/>
              <p:nvPr/>
            </p:nvSpPr>
            <p:spPr>
              <a:xfrm>
                <a:off x="7380312" y="565545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矩形 45"/>
              <p:cNvSpPr/>
              <p:nvPr/>
            </p:nvSpPr>
            <p:spPr>
              <a:xfrm>
                <a:off x="5508456" y="5799473"/>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矩形 46"/>
              <p:cNvSpPr/>
              <p:nvPr/>
            </p:nvSpPr>
            <p:spPr>
              <a:xfrm>
                <a:off x="5508456" y="4738396"/>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矩形 7"/>
            <p:cNvSpPr/>
            <p:nvPr/>
          </p:nvSpPr>
          <p:spPr>
            <a:xfrm>
              <a:off x="7186193" y="479715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7236296" y="5007385"/>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7236296" y="515719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7452320" y="5157192"/>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7236296" y="5511441"/>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p:nvPr/>
          </p:nvSpPr>
          <p:spPr>
            <a:xfrm>
              <a:off x="6970169" y="5229200"/>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6970169" y="544522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7020272" y="5655457"/>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7020272" y="5943489"/>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7258201" y="6021288"/>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7042177" y="6165304"/>
              <a:ext cx="122111" cy="77799"/>
            </a:xfrm>
            <a:prstGeom prst="rect">
              <a:avLst/>
            </a:prstGeom>
            <a:solidFill>
              <a:schemeClr val="accent1">
                <a:lumMod val="75000"/>
              </a:schemeClr>
            </a:solidFill>
            <a:ln>
              <a:noFill/>
            </a:ln>
            <a:scene3d>
              <a:camera prst="orthographicFront">
                <a:rot lat="0" lon="0" rev="0"/>
              </a:camera>
              <a:lightRig rig="contrasting"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等腰三角形 18"/>
            <p:cNvSpPr/>
            <p:nvPr/>
          </p:nvSpPr>
          <p:spPr>
            <a:xfrm>
              <a:off x="7909945" y="4845814"/>
              <a:ext cx="251210" cy="59702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等腰三角形 19"/>
            <p:cNvSpPr/>
            <p:nvPr/>
          </p:nvSpPr>
          <p:spPr>
            <a:xfrm>
              <a:off x="2615171" y="5376500"/>
              <a:ext cx="70853" cy="39801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3801314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2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90550" y="250429"/>
            <a:ext cx="6915150" cy="54332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87376" y="927100"/>
            <a:ext cx="78994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43EE57F-1835-46AB-82AD-AE935FD849B9}" type="datetimeFigureOut">
              <a:rPr lang="zh-CN" altLang="en-US" smtClean="0"/>
              <a:pPr/>
              <a:t>2016/3/17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8369743-76A0-4D48-A833-75E52FA2A2F4}" type="slidenum">
              <a:rPr lang="zh-CN" altLang="en-US" smtClean="0"/>
              <a:pPr/>
              <a:t>‹#›</a:t>
            </a:fld>
            <a:endParaRPr lang="zh-CN" altLang="en-US"/>
          </a:p>
        </p:txBody>
      </p:sp>
      <p:cxnSp>
        <p:nvCxnSpPr>
          <p:cNvPr id="7" name="直接连接符 6"/>
          <p:cNvCxnSpPr/>
          <p:nvPr/>
        </p:nvCxnSpPr>
        <p:spPr>
          <a:xfrm>
            <a:off x="-1" y="793750"/>
            <a:ext cx="5544000" cy="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4753850"/>
            <a:ext cx="9144001" cy="396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nSpc>
                <a:spcPct val="40000"/>
              </a:lnSpc>
              <a:spcBef>
                <a:spcPct val="50000"/>
              </a:spcBef>
              <a:defRPr/>
            </a:pPr>
            <a:endParaRPr lang="zh-CN" altLang="en-US" sz="1600" dirty="0" smtClean="0">
              <a:solidFill>
                <a:schemeClr val="bg1"/>
              </a:solidFill>
              <a:latin typeface="微软雅黑" pitchFamily="34" charset="-122"/>
              <a:ea typeface="微软雅黑" pitchFamily="34" charset="-122"/>
            </a:endParaRPr>
          </a:p>
        </p:txBody>
      </p:sp>
      <p:sp>
        <p:nvSpPr>
          <p:cNvPr id="10" name="TextBox 8"/>
          <p:cNvSpPr txBox="1"/>
          <p:nvPr/>
        </p:nvSpPr>
        <p:spPr>
          <a:xfrm>
            <a:off x="615949" y="4743390"/>
            <a:ext cx="7870825" cy="400110"/>
          </a:xfrm>
          <a:prstGeom prst="rect">
            <a:avLst/>
          </a:prstGeom>
          <a:noFill/>
        </p:spPr>
        <p:txBody>
          <a:bodyPr wrap="square" rtlCol="0" anchor="ctr">
            <a:spAutoFit/>
          </a:bodyPr>
          <a:lstStyle/>
          <a:p>
            <a:pPr algn="r"/>
            <a:r>
              <a:rPr lang="zh-CN" altLang="en-US" sz="1400" dirty="0" smtClean="0">
                <a:solidFill>
                  <a:schemeClr val="bg1"/>
                </a:solidFill>
                <a:latin typeface="微软雅黑" pitchFamily="34" charset="-122"/>
                <a:ea typeface="微软雅黑" pitchFamily="34" charset="-122"/>
              </a:rPr>
              <a:t>第五章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参考</a:t>
            </a:r>
            <a:r>
              <a:rPr lang="zh-CN" altLang="en-US" sz="2000" dirty="0" smtClean="0">
                <a:solidFill>
                  <a:schemeClr val="bg1"/>
                </a:solidFill>
                <a:latin typeface="微软雅黑" pitchFamily="34" charset="-122"/>
                <a:ea typeface="微软雅黑" pitchFamily="34" charset="-122"/>
              </a:rPr>
              <a:t>文献管理工具</a:t>
            </a:r>
            <a:endParaRPr lang="zh-CN" altLang="en-US" sz="2000" dirty="0">
              <a:solidFill>
                <a:schemeClr val="bg1"/>
              </a:solidFill>
              <a:latin typeface="微软雅黑" pitchFamily="34" charset="-122"/>
              <a:ea typeface="微软雅黑" pitchFamily="34" charset="-122"/>
            </a:endParaRPr>
          </a:p>
        </p:txBody>
      </p:sp>
      <p:sp>
        <p:nvSpPr>
          <p:cNvPr id="12" name="燕尾形 11"/>
          <p:cNvSpPr/>
          <p:nvPr/>
        </p:nvSpPr>
        <p:spPr>
          <a:xfrm>
            <a:off x="5364088" y="4844150"/>
            <a:ext cx="187569" cy="24618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60" r:id="rId6"/>
    <p:sldLayoutId id="2147483666" r:id="rId7"/>
    <p:sldLayoutId id="2147483667" r:id="rId8"/>
    <p:sldLayoutId id="2147483668" r:id="rId9"/>
  </p:sldLayoutIdLst>
  <p:timing>
    <p:tnLst>
      <p:par>
        <p:cTn id="1" dur="indefinite" restart="never" nodeType="tmRoot"/>
      </p:par>
    </p:tnLst>
  </p:timing>
  <p:txStyles>
    <p:titleStyle>
      <a:lvl1pPr algn="l" defTabSz="914400" rtl="0" eaLnBrk="1" latinLnBrk="0" hangingPunct="1">
        <a:spcBef>
          <a:spcPct val="0"/>
        </a:spcBef>
        <a:buNone/>
        <a:defRPr sz="2000"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mendeley.com/"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zotero.org/"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zotero.org/" TargetMode="External"/><Relationship Id="rId2" Type="http://schemas.openxmlformats.org/officeDocument/2006/relationships/hyperlink" Target="http://www.mendeley.com/" TargetMode="External"/><Relationship Id="rId1" Type="http://schemas.openxmlformats.org/officeDocument/2006/relationships/slideLayout" Target="../slideLayouts/slideLayout5.xml"/><Relationship Id="rId6" Type="http://schemas.openxmlformats.org/officeDocument/2006/relationships/hyperlink" Target="http://www.2collab.com/" TargetMode="External"/><Relationship Id="rId5" Type="http://schemas.openxmlformats.org/officeDocument/2006/relationships/hyperlink" Target="http://www.connotea.org/" TargetMode="External"/><Relationship Id="rId4" Type="http://schemas.openxmlformats.org/officeDocument/2006/relationships/hyperlink" Target="http://www.citeulik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82" descr="40.jpg"/>
          <p:cNvPicPr>
            <a:picLocks noChangeAspect="1"/>
          </p:cNvPicPr>
          <p:nvPr/>
        </p:nvPicPr>
        <p:blipFill>
          <a:blip r:embed="rId2"/>
          <a:stretch>
            <a:fillRect/>
          </a:stretch>
        </p:blipFill>
        <p:spPr>
          <a:xfrm>
            <a:off x="0" y="0"/>
            <a:ext cx="9153525" cy="5148858"/>
          </a:xfrm>
          <a:prstGeom prst="rect">
            <a:avLst/>
          </a:prstGeom>
        </p:spPr>
      </p:pic>
      <p:sp>
        <p:nvSpPr>
          <p:cNvPr id="84" name="TextBox 83"/>
          <p:cNvSpPr txBox="1"/>
          <p:nvPr/>
        </p:nvSpPr>
        <p:spPr>
          <a:xfrm>
            <a:off x="2701925" y="2238522"/>
            <a:ext cx="6137275" cy="1061829"/>
          </a:xfrm>
          <a:prstGeom prst="rect">
            <a:avLst/>
          </a:prstGeom>
          <a:noFill/>
        </p:spPr>
        <p:txBody>
          <a:bodyPr wrap="square" rtlCol="0">
            <a:spAutoFit/>
          </a:bodyPr>
          <a:lstStyle/>
          <a:p>
            <a:pPr>
              <a:lnSpc>
                <a:spcPct val="40000"/>
              </a:lnSpc>
              <a:spcBef>
                <a:spcPct val="50000"/>
              </a:spcBef>
              <a:defRPr/>
            </a:pPr>
            <a:endParaRPr lang="en-US" altLang="zh-CN" dirty="0" smtClean="0">
              <a:solidFill>
                <a:schemeClr val="tx1">
                  <a:lumMod val="65000"/>
                  <a:lumOff val="35000"/>
                </a:schemeClr>
              </a:solidFill>
              <a:latin typeface="微软雅黑" pitchFamily="34" charset="-122"/>
              <a:ea typeface="微软雅黑" pitchFamily="34" charset="-122"/>
            </a:endParaRPr>
          </a:p>
          <a:p>
            <a:pPr>
              <a:lnSpc>
                <a:spcPct val="40000"/>
              </a:lnSpc>
              <a:spcBef>
                <a:spcPct val="50000"/>
              </a:spcBef>
              <a:defRPr/>
            </a:pPr>
            <a:r>
              <a:rPr lang="zh-CN" altLang="en-US" dirty="0" smtClean="0">
                <a:solidFill>
                  <a:schemeClr val="tx1">
                    <a:lumMod val="65000"/>
                    <a:lumOff val="35000"/>
                  </a:schemeClr>
                </a:solidFill>
                <a:latin typeface="微软雅黑" pitchFamily="34" charset="-122"/>
                <a:ea typeface="微软雅黑" pitchFamily="34" charset="-122"/>
              </a:rPr>
              <a:t>主讲人： </a:t>
            </a:r>
            <a:r>
              <a:rPr lang="zh-CN" altLang="en-US" dirty="0" smtClean="0">
                <a:solidFill>
                  <a:schemeClr val="tx1">
                    <a:lumMod val="65000"/>
                    <a:lumOff val="35000"/>
                  </a:schemeClr>
                </a:solidFill>
                <a:latin typeface="微软雅黑" pitchFamily="34" charset="-122"/>
                <a:ea typeface="微软雅黑" pitchFamily="34" charset="-122"/>
              </a:rPr>
              <a:t>单承伟</a:t>
            </a:r>
            <a:endParaRPr lang="en-US" altLang="zh-CN" dirty="0" smtClean="0">
              <a:solidFill>
                <a:schemeClr val="tx1">
                  <a:lumMod val="65000"/>
                  <a:lumOff val="35000"/>
                </a:schemeClr>
              </a:solidFill>
              <a:latin typeface="微软雅黑" pitchFamily="34" charset="-122"/>
              <a:ea typeface="微软雅黑" pitchFamily="34" charset="-122"/>
            </a:endParaRPr>
          </a:p>
          <a:p>
            <a:pPr>
              <a:lnSpc>
                <a:spcPct val="40000"/>
              </a:lnSpc>
              <a:spcBef>
                <a:spcPct val="50000"/>
              </a:spcBef>
              <a:defRPr/>
            </a:pPr>
            <a:r>
              <a:rPr lang="zh-CN" altLang="en-US" dirty="0" smtClean="0">
                <a:solidFill>
                  <a:schemeClr val="tx1">
                    <a:lumMod val="65000"/>
                    <a:lumOff val="35000"/>
                  </a:schemeClr>
                </a:solidFill>
                <a:latin typeface="微软雅黑" pitchFamily="34" charset="-122"/>
                <a:ea typeface="微软雅黑" pitchFamily="34" charset="-122"/>
              </a:rPr>
              <a:t>单   位：大连理工大学图书馆 </a:t>
            </a:r>
            <a:r>
              <a:rPr lang="en-US" altLang="zh-CN" dirty="0" smtClean="0">
                <a:solidFill>
                  <a:schemeClr val="tx1">
                    <a:lumMod val="65000"/>
                    <a:lumOff val="35000"/>
                  </a:schemeClr>
                </a:solidFill>
                <a:latin typeface="微软雅黑" pitchFamily="34" charset="-122"/>
                <a:ea typeface="微软雅黑" pitchFamily="34" charset="-122"/>
              </a:rPr>
              <a:t/>
            </a:r>
            <a:br>
              <a:rPr lang="en-US" altLang="zh-CN" dirty="0" smtClean="0">
                <a:solidFill>
                  <a:schemeClr val="tx1">
                    <a:lumMod val="65000"/>
                    <a:lumOff val="35000"/>
                  </a:schemeClr>
                </a:solidFill>
                <a:latin typeface="微软雅黑" pitchFamily="34" charset="-122"/>
                <a:ea typeface="微软雅黑" pitchFamily="34" charset="-122"/>
              </a:rPr>
            </a:br>
            <a:endParaRPr lang="en-US" altLang="zh-CN" dirty="0" smtClean="0">
              <a:solidFill>
                <a:schemeClr val="tx1">
                  <a:lumMod val="65000"/>
                  <a:lumOff val="35000"/>
                </a:schemeClr>
              </a:solidFill>
              <a:latin typeface="微软雅黑" pitchFamily="34" charset="-122"/>
              <a:ea typeface="微软雅黑" pitchFamily="34" charset="-122"/>
            </a:endParaRPr>
          </a:p>
          <a:p>
            <a:pPr>
              <a:lnSpc>
                <a:spcPct val="40000"/>
              </a:lnSpc>
              <a:spcBef>
                <a:spcPct val="50000"/>
              </a:spcBef>
              <a:defRPr/>
            </a:pPr>
            <a:r>
              <a:rPr lang="en-US" altLang="zh-CN" smtClean="0">
                <a:solidFill>
                  <a:schemeClr val="tx1">
                    <a:lumMod val="65000"/>
                    <a:lumOff val="35000"/>
                  </a:schemeClr>
                </a:solidFill>
                <a:latin typeface="微软雅黑" pitchFamily="34" charset="-122"/>
                <a:ea typeface="微软雅黑" pitchFamily="34" charset="-122"/>
              </a:rPr>
              <a:t>            </a:t>
            </a:r>
            <a:endParaRPr lang="zh-CN" altLang="en-US" dirty="0" smtClean="0">
              <a:solidFill>
                <a:schemeClr val="tx1">
                  <a:lumMod val="65000"/>
                  <a:lumOff val="35000"/>
                </a:schemeClr>
              </a:solidFill>
              <a:latin typeface="微软雅黑" pitchFamily="34" charset="-122"/>
              <a:ea typeface="微软雅黑" pitchFamily="34" charset="-122"/>
            </a:endParaRPr>
          </a:p>
        </p:txBody>
      </p:sp>
      <p:sp>
        <p:nvSpPr>
          <p:cNvPr id="85" name="矩形 84"/>
          <p:cNvSpPr/>
          <p:nvPr/>
        </p:nvSpPr>
        <p:spPr>
          <a:xfrm>
            <a:off x="611187" y="1498025"/>
            <a:ext cx="7875587" cy="584775"/>
          </a:xfrm>
          <a:prstGeom prst="rect">
            <a:avLst/>
          </a:prstGeom>
        </p:spPr>
        <p:txBody>
          <a:bodyPr wrap="square">
            <a:spAutoFit/>
          </a:bodyPr>
          <a:lstStyle/>
          <a:p>
            <a:pPr algn="ctr"/>
            <a:r>
              <a:rPr lang="zh-CN" altLang="en-US" sz="3200" b="1" dirty="0" smtClean="0">
                <a:latin typeface="微软雅黑" pitchFamily="34" charset="-122"/>
                <a:ea typeface="微软雅黑" pitchFamily="34" charset="-122"/>
              </a:rPr>
              <a:t>信息检索</a:t>
            </a:r>
            <a:endParaRPr lang="zh-CN" altLang="en-US" sz="32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3" y="831302"/>
            <a:ext cx="6768751" cy="3902757"/>
          </a:xfrm>
          <a:prstGeom prst="rect">
            <a:avLst/>
          </a:prstGeom>
          <a:noFill/>
          <a:ln w="25400">
            <a:solidFill>
              <a:srgbClr val="0066CC"/>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555776" y="207099"/>
            <a:ext cx="5328592"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主要功能分区</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285371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15616" y="940832"/>
            <a:ext cx="7128792" cy="2927062"/>
          </a:xfrm>
        </p:spPr>
        <p:txBody>
          <a:bodyPr>
            <a:normAutofit/>
          </a:bodyPr>
          <a:lstStyle/>
          <a:p>
            <a:pPr algn="l"/>
            <a:r>
              <a:rPr lang="zh-CN" altLang="en-US" dirty="0" smtClean="0">
                <a:solidFill>
                  <a:schemeClr val="tx1"/>
                </a:solidFill>
              </a:rPr>
              <a:t>将已经保存在电脑中的</a:t>
            </a:r>
            <a:r>
              <a:rPr lang="zh-CN" altLang="en-US" dirty="0">
                <a:solidFill>
                  <a:schemeClr val="tx1"/>
                </a:solidFill>
              </a:rPr>
              <a:t>大量</a:t>
            </a:r>
            <a:r>
              <a:rPr lang="zh-CN" altLang="en-US" dirty="0" smtClean="0">
                <a:solidFill>
                  <a:schemeClr val="tx1"/>
                </a:solidFill>
              </a:rPr>
              <a:t>题录文件导入</a:t>
            </a:r>
            <a:r>
              <a:rPr lang="en-US" altLang="zh-CN" dirty="0" smtClean="0">
                <a:solidFill>
                  <a:schemeClr val="tx1"/>
                </a:solidFill>
              </a:rPr>
              <a:t>NoteExpress</a:t>
            </a:r>
          </a:p>
          <a:p>
            <a:endParaRPr lang="en-US" altLang="zh-CN" dirty="0" smtClean="0"/>
          </a:p>
          <a:p>
            <a:endParaRPr lang="zh-CN" altLang="en-US" dirty="0"/>
          </a:p>
        </p:txBody>
      </p:sp>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
        <p:nvSpPr>
          <p:cNvPr id="7" name="椭圆 6"/>
          <p:cNvSpPr/>
          <p:nvPr/>
        </p:nvSpPr>
        <p:spPr>
          <a:xfrm>
            <a:off x="673775" y="940832"/>
            <a:ext cx="323850" cy="3238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en-US" altLang="zh-CN" dirty="0">
                <a:solidFill>
                  <a:schemeClr val="bg1"/>
                </a:solidFill>
              </a:rPr>
              <a:t>1</a:t>
            </a:r>
            <a:endParaRPr lang="zh-CN" altLang="en-US" dirty="0">
              <a:solidFill>
                <a:schemeClr val="bg1"/>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56" y="1419622"/>
            <a:ext cx="6056100" cy="3252090"/>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陈陶\AppData\Local\Temp\SNAGHTML5717d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313258"/>
            <a:ext cx="3163190" cy="3418732"/>
          </a:xfrm>
          <a:prstGeom prst="rect">
            <a:avLst/>
          </a:prstGeom>
          <a:noFill/>
          <a:ln w="25400">
            <a:solidFill>
              <a:srgbClr val="0066CC"/>
            </a:solidFill>
          </a:ln>
          <a:extLst>
            <a:ext uri="{909E8E84-426E-40DD-AFC4-6F175D3DCCD1}">
              <a14:hiddenFill xmlns:a14="http://schemas.microsoft.com/office/drawing/2010/main">
                <a:solidFill>
                  <a:srgbClr val="FFFFFF"/>
                </a:solidFill>
              </a14:hiddenFill>
            </a:ext>
          </a:extLst>
        </p:spPr>
      </p:pic>
      <p:pic>
        <p:nvPicPr>
          <p:cNvPr id="10" name="Picture 4" descr="C:\Users\陈陶\AppData\Local\Temp\SNAGHTML572dbb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313258"/>
            <a:ext cx="3428852" cy="3346724"/>
          </a:xfrm>
          <a:prstGeom prst="rect">
            <a:avLst/>
          </a:prstGeom>
          <a:noFill/>
          <a:ln w="25400">
            <a:solidFill>
              <a:srgbClr val="0066CC"/>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0850" y="2283718"/>
            <a:ext cx="2324100" cy="1771650"/>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3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940832"/>
            <a:ext cx="7143824" cy="2278990"/>
          </a:xfrm>
        </p:spPr>
        <p:txBody>
          <a:bodyPr/>
          <a:lstStyle/>
          <a:p>
            <a:pPr marL="0" indent="0">
              <a:buNone/>
            </a:pPr>
            <a:r>
              <a:rPr lang="zh-CN" altLang="en-US" dirty="0"/>
              <a:t>将数据库检索结果保存成文件或直接粘贴在剪贴板导入</a:t>
            </a:r>
            <a:r>
              <a:rPr lang="en-US" altLang="zh-CN" dirty="0" smtClean="0"/>
              <a:t>NoteExpress</a:t>
            </a:r>
          </a:p>
          <a:p>
            <a:pPr marL="0" indent="0">
              <a:buNone/>
            </a:pPr>
            <a:endParaRPr lang="en-US" altLang="zh-CN" dirty="0" smtClean="0"/>
          </a:p>
          <a:p>
            <a:pPr marL="0" indent="0">
              <a:buNone/>
            </a:pPr>
            <a:r>
              <a:rPr lang="zh-CN" altLang="en-US" dirty="0" smtClean="0">
                <a:solidFill>
                  <a:srgbClr val="FF0000"/>
                </a:solidFill>
              </a:rPr>
              <a:t>注意：</a:t>
            </a:r>
            <a:endParaRPr lang="en-US" altLang="zh-CN" dirty="0" smtClean="0">
              <a:solidFill>
                <a:srgbClr val="FF0000"/>
              </a:solidFill>
            </a:endParaRPr>
          </a:p>
          <a:p>
            <a:pPr marL="0" indent="0">
              <a:buNone/>
            </a:pPr>
            <a:r>
              <a:rPr lang="zh-CN" altLang="en-US" dirty="0" smtClean="0"/>
              <a:t>数据库输出记录时，首选与参考文献管理软件</a:t>
            </a:r>
            <a:r>
              <a:rPr lang="zh-CN" altLang="en-US" dirty="0"/>
              <a:t>对应的</a:t>
            </a:r>
            <a:r>
              <a:rPr lang="zh-CN" altLang="en-US" dirty="0" smtClean="0"/>
              <a:t>格式输出，如果没有直接对应的格式，一般选择</a:t>
            </a:r>
            <a:r>
              <a:rPr lang="en-US" altLang="zh-CN" dirty="0" smtClean="0"/>
              <a:t>RIS </a:t>
            </a:r>
            <a:r>
              <a:rPr lang="zh-CN" altLang="en-US" dirty="0" smtClean="0"/>
              <a:t>格式输出</a:t>
            </a:r>
            <a:endParaRPr lang="en-US" altLang="zh-CN" dirty="0" smtClean="0">
              <a:solidFill>
                <a:srgbClr val="FF0000"/>
              </a:solidFill>
            </a:endParaRPr>
          </a:p>
          <a:p>
            <a:pPr marL="0" indent="0">
              <a:buNone/>
            </a:pPr>
            <a:endParaRPr lang="en-US" altLang="zh-CN" dirty="0"/>
          </a:p>
          <a:p>
            <a:endParaRPr lang="zh-CN" altLang="en-US" dirty="0"/>
          </a:p>
        </p:txBody>
      </p:sp>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
        <p:nvSpPr>
          <p:cNvPr id="6" name="椭圆 5"/>
          <p:cNvSpPr/>
          <p:nvPr/>
        </p:nvSpPr>
        <p:spPr>
          <a:xfrm>
            <a:off x="673775" y="940832"/>
            <a:ext cx="323850" cy="3238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en-US" altLang="zh-CN" dirty="0">
                <a:solidFill>
                  <a:schemeClr val="bg1"/>
                </a:solidFill>
              </a:rPr>
              <a:t>2</a:t>
            </a:r>
            <a:endParaRPr lang="zh-CN" altLang="en-US" dirty="0">
              <a:solidFill>
                <a:schemeClr val="bg1"/>
              </a:solidFill>
            </a:endParaRPr>
          </a:p>
        </p:txBody>
      </p:sp>
    </p:spTree>
    <p:extLst>
      <p:ext uri="{BB962C8B-B14F-4D97-AF65-F5344CB8AC3E}">
        <p14:creationId xmlns:p14="http://schemas.microsoft.com/office/powerpoint/2010/main" val="318338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陈陶\AppData\Local\Temp\SNAGHTML16a14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156319"/>
            <a:ext cx="4047881" cy="2783583"/>
          </a:xfrm>
          <a:prstGeom prst="rect">
            <a:avLst/>
          </a:prstGeom>
          <a:noFill/>
          <a:ln w="25400">
            <a:solidFill>
              <a:srgbClr val="0066CC"/>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
        <p:nvSpPr>
          <p:cNvPr id="6" name="矩形 5"/>
          <p:cNvSpPr/>
          <p:nvPr/>
        </p:nvSpPr>
        <p:spPr>
          <a:xfrm>
            <a:off x="611560" y="1563638"/>
            <a:ext cx="3240360" cy="1754326"/>
          </a:xfrm>
          <a:prstGeom prst="rect">
            <a:avLst/>
          </a:prstGeom>
        </p:spPr>
        <p:txBody>
          <a:bodyPr wrap="square">
            <a:spAutoFit/>
          </a:bodyPr>
          <a:lstStyle/>
          <a:p>
            <a:r>
              <a:rPr lang="zh-CN" altLang="en-US" dirty="0" smtClean="0">
                <a:latin typeface="微软雅黑" pitchFamily="34" charset="-122"/>
                <a:ea typeface="微软雅黑" pitchFamily="34" charset="-122"/>
              </a:rPr>
              <a:t>过滤器</a:t>
            </a:r>
            <a:r>
              <a:rPr lang="en-US" altLang="zh-CN" dirty="0" smtClean="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由于数据库导出</a:t>
            </a:r>
            <a:r>
              <a:rPr lang="zh-CN" altLang="en-US" dirty="0">
                <a:latin typeface="微软雅黑" pitchFamily="34" charset="-122"/>
                <a:ea typeface="微软雅黑" pitchFamily="34" charset="-122"/>
              </a:rPr>
              <a:t>的文献信息格式不尽相同，所以需要在导入时选择正确的</a:t>
            </a:r>
            <a:r>
              <a:rPr lang="zh-CN" altLang="en-US" dirty="0">
                <a:solidFill>
                  <a:srgbClr val="FF0000"/>
                </a:solidFill>
                <a:latin typeface="微软雅黑" pitchFamily="34" charset="-122"/>
                <a:ea typeface="微软雅黑" pitchFamily="34" charset="-122"/>
              </a:rPr>
              <a:t>过滤器</a:t>
            </a:r>
            <a:r>
              <a:rPr lang="zh-CN" altLang="en-US" dirty="0">
                <a:latin typeface="微软雅黑" pitchFamily="34" charset="-122"/>
                <a:ea typeface="微软雅黑" pitchFamily="34" charset="-122"/>
              </a:rPr>
              <a:t>，将这些题录信息经过“</a:t>
            </a:r>
            <a:r>
              <a:rPr lang="zh-CN" altLang="en-US" dirty="0">
                <a:solidFill>
                  <a:srgbClr val="FF0000"/>
                </a:solidFill>
                <a:latin typeface="微软雅黑" pitchFamily="34" charset="-122"/>
                <a:ea typeface="微软雅黑" pitchFamily="34" charset="-122"/>
              </a:rPr>
              <a:t>过滤</a:t>
            </a:r>
            <a:r>
              <a:rPr lang="zh-CN" altLang="en-US" dirty="0">
                <a:latin typeface="微软雅黑" pitchFamily="34" charset="-122"/>
                <a:ea typeface="微软雅黑" pitchFamily="34" charset="-122"/>
              </a:rPr>
              <a:t>”后</a:t>
            </a:r>
            <a:r>
              <a:rPr lang="zh-CN" altLang="en-US" dirty="0" smtClean="0">
                <a:latin typeface="微软雅黑" pitchFamily="34" charset="-122"/>
                <a:ea typeface="微软雅黑" pitchFamily="34" charset="-122"/>
              </a:rPr>
              <a:t>置入</a:t>
            </a:r>
            <a:r>
              <a:rPr lang="en-US" altLang="zh-CN" dirty="0" err="1" smtClean="0">
                <a:latin typeface="微软雅黑" pitchFamily="34" charset="-122"/>
                <a:ea typeface="微软雅黑" pitchFamily="34" charset="-122"/>
              </a:rPr>
              <a:t>NoteExpress</a:t>
            </a:r>
            <a:endParaRPr lang="zh-CN" altLang="en-US" dirty="0">
              <a:latin typeface="微软雅黑" pitchFamily="34" charset="-122"/>
              <a:ea typeface="微软雅黑"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676" y="906105"/>
            <a:ext cx="4436780" cy="3681869"/>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5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03" y="72009"/>
            <a:ext cx="8923593" cy="4731989"/>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1 1"/>
          <p:cNvSpPr/>
          <p:nvPr/>
        </p:nvSpPr>
        <p:spPr>
          <a:xfrm>
            <a:off x="5461890" y="843558"/>
            <a:ext cx="3358582" cy="360040"/>
          </a:xfrm>
          <a:prstGeom prst="borderCallout1">
            <a:avLst>
              <a:gd name="adj1" fmla="val 42938"/>
              <a:gd name="adj2" fmla="val -3582"/>
              <a:gd name="adj3" fmla="val 115524"/>
              <a:gd name="adj4" fmla="val -3142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以</a:t>
            </a:r>
            <a:r>
              <a:rPr lang="en-US" altLang="zh-CN" dirty="0" smtClean="0">
                <a:solidFill>
                  <a:schemeClr val="tx1"/>
                </a:solidFill>
                <a:latin typeface="微软雅黑" pitchFamily="34" charset="-122"/>
                <a:ea typeface="微软雅黑" pitchFamily="34" charset="-122"/>
              </a:rPr>
              <a:t>WOS</a:t>
            </a:r>
            <a:r>
              <a:rPr lang="zh-CN" altLang="en-US" dirty="0" smtClean="0">
                <a:solidFill>
                  <a:schemeClr val="tx1"/>
                </a:solidFill>
                <a:latin typeface="微软雅黑" pitchFamily="34" charset="-122"/>
                <a:ea typeface="微软雅黑" pitchFamily="34" charset="-122"/>
              </a:rPr>
              <a:t>平台检索结果输出为例</a:t>
            </a:r>
            <a:endParaRPr lang="zh-CN" altLang="en-US" dirty="0">
              <a:solidFill>
                <a:schemeClr val="tx1"/>
              </a:solidFill>
              <a:latin typeface="微软雅黑" pitchFamily="34" charset="-122"/>
              <a:ea typeface="微软雅黑" pitchFamily="34"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491630"/>
            <a:ext cx="5572125" cy="2828925"/>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02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0"/>
            <a:ext cx="9180512" cy="4515540"/>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645" y="339502"/>
            <a:ext cx="3412355" cy="3095454"/>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2 1"/>
          <p:cNvSpPr/>
          <p:nvPr/>
        </p:nvSpPr>
        <p:spPr>
          <a:xfrm>
            <a:off x="5731644" y="4011910"/>
            <a:ext cx="3006203" cy="485108"/>
          </a:xfrm>
          <a:prstGeom prst="borderCallout2">
            <a:avLst>
              <a:gd name="adj1" fmla="val 52764"/>
              <a:gd name="adj2" fmla="val -3085"/>
              <a:gd name="adj3" fmla="val 56543"/>
              <a:gd name="adj4" fmla="val -17542"/>
              <a:gd name="adj5" fmla="val -221264"/>
              <a:gd name="adj6" fmla="val -4608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选择已经保存的文件格式</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65407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1" y="31052"/>
            <a:ext cx="9011253" cy="4515105"/>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2 1"/>
          <p:cNvSpPr/>
          <p:nvPr/>
        </p:nvSpPr>
        <p:spPr>
          <a:xfrm>
            <a:off x="5940152" y="3723878"/>
            <a:ext cx="2376264" cy="432048"/>
          </a:xfrm>
          <a:prstGeom prst="borderCallout2">
            <a:avLst>
              <a:gd name="adj1" fmla="val 54024"/>
              <a:gd name="adj2" fmla="val -5620"/>
              <a:gd name="adj3" fmla="val 54024"/>
              <a:gd name="adj4" fmla="val -16667"/>
              <a:gd name="adj5" fmla="val -114260"/>
              <a:gd name="adj6" fmla="val -3658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系统提示导入成功</a:t>
            </a:r>
            <a:endParaRPr lang="zh-CN" altLang="en-US"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20004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3628" y="918091"/>
            <a:ext cx="619268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网页内容或网页地址作为题录信息快速添加到</a:t>
            </a:r>
            <a:r>
              <a:rPr lang="en-US" altLang="zh-CN" dirty="0">
                <a:latin typeface="微软雅黑" panose="020B0503020204020204" pitchFamily="34" charset="-122"/>
                <a:ea typeface="微软雅黑" panose="020B0503020204020204" pitchFamily="34" charset="-122"/>
              </a:rPr>
              <a:t>NoteExpress</a:t>
            </a:r>
            <a:endParaRPr lang="zh-CN" altLang="en-US" dirty="0">
              <a:latin typeface="微软雅黑" panose="020B0503020204020204" pitchFamily="34" charset="-122"/>
              <a:ea typeface="微软雅黑" panose="020B0503020204020204" pitchFamily="34" charset="-122"/>
            </a:endParaRPr>
          </a:p>
        </p:txBody>
      </p:sp>
      <p:sp>
        <p:nvSpPr>
          <p:cNvPr id="3" name="TextBox 2"/>
          <p:cNvSpPr txBox="1"/>
          <p:nvPr/>
        </p:nvSpPr>
        <p:spPr>
          <a:xfrm>
            <a:off x="1043608" y="1419622"/>
            <a:ext cx="7272808" cy="2031325"/>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目前</a:t>
            </a:r>
            <a:r>
              <a:rPr lang="en-US" altLang="zh-CN" dirty="0">
                <a:latin typeface="微软雅黑" panose="020B0503020204020204" pitchFamily="34" charset="-122"/>
                <a:ea typeface="微软雅黑" panose="020B0503020204020204" pitchFamily="34" charset="-122"/>
              </a:rPr>
              <a:t>NoteExpress</a:t>
            </a:r>
            <a:r>
              <a:rPr lang="zh-CN" altLang="en-US" dirty="0">
                <a:latin typeface="微软雅黑" panose="020B0503020204020204" pitchFamily="34" charset="-122"/>
                <a:ea typeface="微软雅黑" panose="020B0503020204020204" pitchFamily="34" charset="-122"/>
              </a:rPr>
              <a:t>的浏览器插件只支持</a:t>
            </a:r>
            <a:r>
              <a:rPr lang="en-US" altLang="zh-CN" dirty="0">
                <a:latin typeface="微软雅黑" panose="020B0503020204020204" pitchFamily="34" charset="-122"/>
                <a:ea typeface="微软雅黑" panose="020B0503020204020204" pitchFamily="34" charset="-122"/>
              </a:rPr>
              <a:t>IE</a:t>
            </a:r>
            <a:r>
              <a:rPr lang="zh-CN" altLang="en-US" dirty="0">
                <a:latin typeface="微软雅黑" panose="020B0503020204020204" pitchFamily="34" charset="-122"/>
                <a:ea typeface="微软雅黑" panose="020B0503020204020204" pitchFamily="34" charset="-122"/>
              </a:rPr>
              <a:t>浏览器，当用户需要导入网页题录时有三种选择，即：</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添加本页链接为</a:t>
            </a:r>
            <a:r>
              <a:rPr lang="en-US" altLang="zh-CN" dirty="0">
                <a:latin typeface="微软雅黑" panose="020B0503020204020204" pitchFamily="34" charset="-122"/>
                <a:ea typeface="微软雅黑" panose="020B0503020204020204" pitchFamily="34" charset="-122"/>
              </a:rPr>
              <a:t>NoteExpress2</a:t>
            </a:r>
            <a:r>
              <a:rPr lang="zh-CN" altLang="en-US" dirty="0">
                <a:latin typeface="微软雅黑" panose="020B0503020204020204" pitchFamily="34" charset="-122"/>
                <a:ea typeface="微软雅黑" panose="020B0503020204020204" pitchFamily="34" charset="-122"/>
              </a:rPr>
              <a:t>题录。 </a:t>
            </a:r>
          </a:p>
          <a:p>
            <a:r>
              <a:rPr lang="zh-CN" altLang="en-US" dirty="0">
                <a:latin typeface="微软雅黑" panose="020B0503020204020204" pitchFamily="34" charset="-122"/>
                <a:ea typeface="微软雅黑" panose="020B0503020204020204" pitchFamily="34" charset="-122"/>
              </a:rPr>
              <a:t>添加页面内容为</a:t>
            </a:r>
            <a:r>
              <a:rPr lang="en-US" altLang="zh-CN" dirty="0">
                <a:latin typeface="微软雅黑" panose="020B0503020204020204" pitchFamily="34" charset="-122"/>
                <a:ea typeface="微软雅黑" panose="020B0503020204020204" pitchFamily="34" charset="-122"/>
              </a:rPr>
              <a:t>NoteExpress2</a:t>
            </a:r>
            <a:r>
              <a:rPr lang="zh-CN" altLang="en-US" dirty="0">
                <a:latin typeface="微软雅黑" panose="020B0503020204020204" pitchFamily="34" charset="-122"/>
                <a:ea typeface="微软雅黑" panose="020B0503020204020204" pitchFamily="34" charset="-122"/>
              </a:rPr>
              <a:t>笔记。 </a:t>
            </a:r>
          </a:p>
          <a:p>
            <a:r>
              <a:rPr lang="zh-CN" altLang="en-US" dirty="0">
                <a:latin typeface="微软雅黑" panose="020B0503020204020204" pitchFamily="34" charset="-122"/>
                <a:ea typeface="微软雅黑" panose="020B0503020204020204" pitchFamily="34" charset="-122"/>
              </a:rPr>
              <a:t>添加页面内容为</a:t>
            </a:r>
            <a:r>
              <a:rPr lang="en-US" altLang="zh-CN" dirty="0">
                <a:latin typeface="微软雅黑" panose="020B0503020204020204" pitchFamily="34" charset="-122"/>
                <a:ea typeface="微软雅黑" panose="020B0503020204020204" pitchFamily="34" charset="-122"/>
              </a:rPr>
              <a:t>NoteExpress2</a:t>
            </a:r>
            <a:r>
              <a:rPr lang="zh-CN" altLang="en-US" dirty="0">
                <a:latin typeface="微软雅黑" panose="020B0503020204020204" pitchFamily="34" charset="-122"/>
                <a:ea typeface="微软雅黑" panose="020B0503020204020204" pitchFamily="34" charset="-122"/>
              </a:rPr>
              <a:t>题录。 </a:t>
            </a:r>
          </a:p>
        </p:txBody>
      </p:sp>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椭圆 4"/>
          <p:cNvSpPr/>
          <p:nvPr/>
        </p:nvSpPr>
        <p:spPr>
          <a:xfrm>
            <a:off x="673775" y="940832"/>
            <a:ext cx="323850" cy="3238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en-US" altLang="zh-CN" dirty="0">
                <a:solidFill>
                  <a:schemeClr val="bg1"/>
                </a:solidFill>
              </a:rPr>
              <a:t>3</a:t>
            </a:r>
            <a:endParaRPr lang="zh-CN" altLang="en-US" dirty="0">
              <a:solidFill>
                <a:schemeClr val="bg1"/>
              </a:solidFill>
            </a:endParaRPr>
          </a:p>
        </p:txBody>
      </p:sp>
      <p:sp>
        <p:nvSpPr>
          <p:cNvPr id="6" name="矩形 5"/>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2529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555"/>
            <a:ext cx="8716876" cy="4474829"/>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descr="C:\Users\陈陶\AppData\Local\Temp\SNAGHTML57f109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411510"/>
            <a:ext cx="4824536" cy="3446097"/>
          </a:xfrm>
          <a:prstGeom prst="rect">
            <a:avLst/>
          </a:prstGeom>
          <a:noFill/>
          <a:ln w="25400">
            <a:solidFill>
              <a:srgbClr val="0066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11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7494"/>
            <a:ext cx="8162470" cy="438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48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 name="直接连接符 8"/>
          <p:cNvCxnSpPr>
            <a:stCxn id="10" idx="6"/>
          </p:cNvCxnSpPr>
          <p:nvPr/>
        </p:nvCxnSpPr>
        <p:spPr>
          <a:xfrm>
            <a:off x="2925674" y="2571750"/>
            <a:ext cx="4074881" cy="0"/>
          </a:xfrm>
          <a:prstGeom prst="line">
            <a:avLst/>
          </a:prstGeom>
          <a:noFill/>
          <a:ln w="5715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1576227" y="1896675"/>
            <a:ext cx="1349447" cy="13501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rgbClr val="0070C0"/>
              </a:solidFill>
            </a:endParaRPr>
          </a:p>
        </p:txBody>
      </p:sp>
      <p:sp>
        <p:nvSpPr>
          <p:cNvPr id="11" name="燕尾形 10"/>
          <p:cNvSpPr/>
          <p:nvPr/>
        </p:nvSpPr>
        <p:spPr>
          <a:xfrm>
            <a:off x="1954105" y="2180250"/>
            <a:ext cx="593691" cy="783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tx1"/>
              </a:solidFill>
            </a:endParaRPr>
          </a:p>
        </p:txBody>
      </p:sp>
      <p:sp>
        <p:nvSpPr>
          <p:cNvPr id="12" name="矩形 11"/>
          <p:cNvSpPr/>
          <p:nvPr/>
        </p:nvSpPr>
        <p:spPr>
          <a:xfrm>
            <a:off x="3924561" y="2703972"/>
            <a:ext cx="2698100" cy="1315717"/>
          </a:xfrm>
          <a:prstGeom prst="rect">
            <a:avLst/>
          </a:prstGeom>
        </p:spPr>
        <p:txBody>
          <a:bodyPr wrap="square" lIns="68553" tIns="34276" rIns="68553" bIns="34276">
            <a:spAutoFit/>
          </a:bodyPr>
          <a:lstStyle/>
          <a:p>
            <a:pPr marL="214227" indent="-214227">
              <a:lnSpc>
                <a:spcPct val="150000"/>
              </a:lnSpc>
              <a:buFont typeface="Arial" panose="020B0604020202020204" pitchFamily="34" charset="0"/>
              <a:buChar char="•"/>
              <a:defRPr/>
            </a:pPr>
            <a:endParaRPr lang="en-US" altLang="zh-CN" kern="0" dirty="0" smtClean="0">
              <a:solidFill>
                <a:schemeClr val="tx1">
                  <a:lumMod val="75000"/>
                  <a:lumOff val="25000"/>
                </a:schemeClr>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en-US" altLang="zh-CN" kern="0" dirty="0" smtClean="0">
              <a:solidFill>
                <a:srgbClr val="FF0000"/>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 name="TextBox 1"/>
          <p:cNvSpPr txBox="1"/>
          <p:nvPr/>
        </p:nvSpPr>
        <p:spPr>
          <a:xfrm>
            <a:off x="3131840" y="1995686"/>
            <a:ext cx="3868715"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第五章 参考文献管理工具</a:t>
            </a:r>
            <a:endParaRPr lang="zh-CN" altLang="en-US" sz="2400" b="1" dirty="0">
              <a:latin typeface="微软雅黑" pitchFamily="34" charset="-122"/>
              <a:ea typeface="微软雅黑" pitchFamily="34" charset="-122"/>
            </a:endParaRPr>
          </a:p>
        </p:txBody>
      </p:sp>
      <p:sp>
        <p:nvSpPr>
          <p:cNvPr id="3" name="TextBox 2"/>
          <p:cNvSpPr txBox="1"/>
          <p:nvPr/>
        </p:nvSpPr>
        <p:spPr>
          <a:xfrm>
            <a:off x="3114826" y="2859782"/>
            <a:ext cx="3744416" cy="1477328"/>
          </a:xfrm>
          <a:prstGeom prst="rect">
            <a:avLst/>
          </a:prstGeom>
          <a:noFill/>
        </p:spPr>
        <p:txBody>
          <a:bodyPr wrap="square" rtlCol="0">
            <a:spAutoFit/>
          </a:bodyPr>
          <a:lstStyle/>
          <a:p>
            <a:r>
              <a:rPr lang="zh-CN" altLang="en-US" dirty="0" smtClean="0">
                <a:solidFill>
                  <a:srgbClr val="FF0000"/>
                </a:solidFill>
                <a:latin typeface="微软雅黑" pitchFamily="34" charset="-122"/>
                <a:ea typeface="微软雅黑" pitchFamily="34" charset="-122"/>
              </a:rPr>
              <a:t>参考文献管理工具介绍</a:t>
            </a:r>
            <a:endParaRPr lang="en-US" altLang="zh-CN" dirty="0" smtClean="0">
              <a:solidFill>
                <a:srgbClr val="FF0000"/>
              </a:solidFill>
              <a:latin typeface="微软雅黑" pitchFamily="34" charset="-122"/>
              <a:ea typeface="微软雅黑" pitchFamily="34" charset="-122"/>
            </a:endParaRPr>
          </a:p>
          <a:p>
            <a:r>
              <a:rPr lang="en-US" altLang="zh-CN" dirty="0" smtClean="0">
                <a:latin typeface="微软雅黑" pitchFamily="34" charset="-122"/>
                <a:ea typeface="微软雅黑" pitchFamily="34" charset="-122"/>
              </a:rPr>
              <a:t>NoteExpress</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Mendeley</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Zotero</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9440406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7544" y="16733"/>
            <a:ext cx="8136904" cy="4715257"/>
          </a:xfrm>
          <a:prstGeom prst="rect">
            <a:avLst/>
          </a:prstGeom>
          <a:ln w="25400">
            <a:solidFill>
              <a:srgbClr val="0066CC"/>
            </a:solidFill>
          </a:ln>
        </p:spPr>
      </p:pic>
      <p:pic>
        <p:nvPicPr>
          <p:cNvPr id="2" name="图片 1"/>
          <p:cNvPicPr>
            <a:picLocks noChangeAspect="1"/>
          </p:cNvPicPr>
          <p:nvPr/>
        </p:nvPicPr>
        <p:blipFill>
          <a:blip r:embed="rId4"/>
          <a:stretch>
            <a:fillRect/>
          </a:stretch>
        </p:blipFill>
        <p:spPr>
          <a:xfrm>
            <a:off x="3419872" y="287305"/>
            <a:ext cx="3733333" cy="3857143"/>
          </a:xfrm>
          <a:prstGeom prst="rect">
            <a:avLst/>
          </a:prstGeom>
          <a:ln w="25400">
            <a:solidFill>
              <a:srgbClr val="0066CC"/>
            </a:solidFill>
          </a:ln>
        </p:spPr>
      </p:pic>
      <p:pic>
        <p:nvPicPr>
          <p:cNvPr id="4" name="图片 3"/>
          <p:cNvPicPr>
            <a:picLocks noChangeAspect="1"/>
          </p:cNvPicPr>
          <p:nvPr/>
        </p:nvPicPr>
        <p:blipFill>
          <a:blip r:embed="rId5"/>
          <a:stretch>
            <a:fillRect/>
          </a:stretch>
        </p:blipFill>
        <p:spPr>
          <a:xfrm>
            <a:off x="1331640" y="40567"/>
            <a:ext cx="6037921" cy="4696160"/>
          </a:xfrm>
          <a:prstGeom prst="rect">
            <a:avLst/>
          </a:prstGeom>
          <a:ln w="25400">
            <a:solidFill>
              <a:srgbClr val="0066CC"/>
            </a:solidFill>
          </a:ln>
        </p:spPr>
      </p:pic>
    </p:spTree>
    <p:extLst>
      <p:ext uri="{BB962C8B-B14F-4D97-AF65-F5344CB8AC3E}">
        <p14:creationId xmlns:p14="http://schemas.microsoft.com/office/powerpoint/2010/main" val="70925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20080" y="915566"/>
            <a:ext cx="7772400" cy="325859"/>
          </a:xfrm>
        </p:spPr>
        <p:txBody>
          <a:bodyPr>
            <a:normAutofit fontScale="90000"/>
          </a:bodyPr>
          <a:lstStyle/>
          <a:p>
            <a:r>
              <a:rPr lang="zh-CN" altLang="en-US" dirty="0" smtClean="0"/>
              <a:t>从</a:t>
            </a:r>
            <a:r>
              <a:rPr lang="en-US" altLang="zh-CN" dirty="0" smtClean="0"/>
              <a:t>Word</a:t>
            </a:r>
            <a:r>
              <a:rPr lang="zh-CN" altLang="en-US" dirty="0" smtClean="0"/>
              <a:t>文档中导入题录到</a:t>
            </a:r>
            <a:r>
              <a:rPr lang="en-US" altLang="zh-CN" dirty="0" smtClean="0"/>
              <a:t>NoteExpress</a:t>
            </a:r>
            <a:endParaRPr lang="zh-CN" altLang="en-US" dirty="0"/>
          </a:p>
        </p:txBody>
      </p:sp>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椭圆 4"/>
          <p:cNvSpPr/>
          <p:nvPr/>
        </p:nvSpPr>
        <p:spPr>
          <a:xfrm>
            <a:off x="673775" y="940832"/>
            <a:ext cx="323850" cy="3238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en-US" altLang="zh-CN" dirty="0" smtClean="0">
                <a:solidFill>
                  <a:schemeClr val="bg1"/>
                </a:solidFill>
              </a:rPr>
              <a:t>4</a:t>
            </a:r>
            <a:endParaRPr lang="zh-CN" altLang="en-US" dirty="0">
              <a:solidFill>
                <a:schemeClr val="bg1"/>
              </a:solidFill>
            </a:endParaRPr>
          </a:p>
        </p:txBody>
      </p:sp>
      <p:sp>
        <p:nvSpPr>
          <p:cNvPr id="6" name="矩形 5"/>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42" y="1277941"/>
            <a:ext cx="3511870" cy="3492053"/>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843558"/>
            <a:ext cx="3259183" cy="3888432"/>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1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90925"/>
            <a:ext cx="3733800" cy="3819525"/>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454" y="2715766"/>
            <a:ext cx="2838450" cy="1781175"/>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704522"/>
            <a:ext cx="8208912" cy="4076563"/>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6" name="矩形 5"/>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9036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4249" y="1792436"/>
            <a:ext cx="7200800" cy="2031325"/>
          </a:xfrm>
          <a:prstGeom prst="rect">
            <a:avLst/>
          </a:prstGeom>
        </p:spPr>
        <p:txBody>
          <a:bodyPr wrap="square">
            <a:spAutoFit/>
          </a:bodyPr>
          <a:lstStyle/>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需要导入</a:t>
            </a:r>
            <a:r>
              <a:rPr lang="en-US" altLang="zh-CN" dirty="0">
                <a:latin typeface="微软雅黑" pitchFamily="34" charset="-122"/>
                <a:ea typeface="微软雅黑" pitchFamily="34" charset="-122"/>
              </a:rPr>
              <a:t>NoteExpress</a:t>
            </a:r>
            <a:r>
              <a:rPr lang="zh-CN" altLang="en-US" dirty="0">
                <a:latin typeface="微软雅黑" pitchFamily="34" charset="-122"/>
                <a:ea typeface="微软雅黑" pitchFamily="34" charset="-122"/>
              </a:rPr>
              <a:t>的题录信息</a:t>
            </a:r>
            <a:r>
              <a:rPr lang="zh-CN" altLang="en-US" dirty="0" smtClean="0">
                <a:latin typeface="微软雅黑" pitchFamily="34" charset="-122"/>
                <a:ea typeface="微软雅黑" pitchFamily="34" charset="-122"/>
              </a:rPr>
              <a:t>存储位置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文件？文件夹？剪贴板？ </a:t>
            </a:r>
            <a:endParaRPr lang="zh-CN" altLang="en-US" dirty="0">
              <a:latin typeface="微软雅黑" pitchFamily="34" charset="-122"/>
              <a:ea typeface="微软雅黑" pitchFamily="34" charset="-122"/>
            </a:endParaRPr>
          </a:p>
          <a:p>
            <a:pPr>
              <a:buClr>
                <a:srgbClr val="FF0000"/>
              </a:buClr>
            </a:pP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smtClean="0">
                <a:latin typeface="微软雅黑" pitchFamily="34" charset="-122"/>
                <a:ea typeface="微软雅黑" pitchFamily="34" charset="-122"/>
              </a:rPr>
              <a:t>从</a:t>
            </a:r>
            <a:r>
              <a:rPr lang="zh-CN" altLang="en-US" dirty="0">
                <a:latin typeface="微软雅黑" pitchFamily="34" charset="-122"/>
                <a:ea typeface="微软雅黑" pitchFamily="34" charset="-122"/>
              </a:rPr>
              <a:t>哪个数据库导出的题录</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需选择</a:t>
            </a:r>
            <a:r>
              <a:rPr lang="zh-CN" altLang="en-US" dirty="0">
                <a:latin typeface="微软雅黑" pitchFamily="34" charset="-122"/>
                <a:ea typeface="微软雅黑" pitchFamily="34" charset="-122"/>
              </a:rPr>
              <a:t>与该数据库对应的</a:t>
            </a:r>
            <a:r>
              <a:rPr lang="zh-CN" altLang="en-US" dirty="0" smtClean="0">
                <a:latin typeface="微软雅黑" pitchFamily="34" charset="-122"/>
                <a:ea typeface="微软雅黑" pitchFamily="34" charset="-122"/>
              </a:rPr>
              <a:t>过滤器 </a:t>
            </a:r>
            <a:endParaRPr lang="en-US" altLang="zh-CN" dirty="0" smtClean="0">
              <a:latin typeface="微软雅黑" pitchFamily="34" charset="-122"/>
              <a:ea typeface="微软雅黑" pitchFamily="34" charset="-122"/>
            </a:endParaRPr>
          </a:p>
          <a:p>
            <a:pPr>
              <a:buClr>
                <a:srgbClr val="FF0000"/>
              </a:buClr>
            </a:pPr>
            <a:endParaRPr lang="zh-CN" altLang="en-US"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smtClean="0">
                <a:latin typeface="微软雅黑" pitchFamily="34" charset="-122"/>
                <a:ea typeface="微软雅黑" pitchFamily="34" charset="-122"/>
              </a:rPr>
              <a:t>需要</a:t>
            </a:r>
            <a:r>
              <a:rPr lang="zh-CN" altLang="en-US" dirty="0">
                <a:latin typeface="微软雅黑" pitchFamily="34" charset="-122"/>
                <a:ea typeface="微软雅黑" pitchFamily="34" charset="-122"/>
              </a:rPr>
              <a:t>导入到</a:t>
            </a:r>
            <a:r>
              <a:rPr lang="en-US" altLang="zh-CN" dirty="0">
                <a:latin typeface="微软雅黑" pitchFamily="34" charset="-122"/>
                <a:ea typeface="微软雅黑" pitchFamily="34" charset="-122"/>
              </a:rPr>
              <a:t>NoteExpress</a:t>
            </a:r>
            <a:r>
              <a:rPr lang="zh-CN" altLang="en-US" dirty="0">
                <a:latin typeface="微软雅黑" pitchFamily="34" charset="-122"/>
                <a:ea typeface="微软雅黑" pitchFamily="34" charset="-122"/>
              </a:rPr>
              <a:t>哪个虚拟</a:t>
            </a:r>
            <a:r>
              <a:rPr lang="zh-CN" altLang="en-US" dirty="0" smtClean="0">
                <a:latin typeface="微软雅黑" pitchFamily="34" charset="-122"/>
                <a:ea typeface="微软雅黑" pitchFamily="34" charset="-122"/>
              </a:rPr>
              <a:t>文件夹？</a:t>
            </a:r>
            <a:endParaRPr lang="zh-CN" altLang="en-US" dirty="0">
              <a:latin typeface="微软雅黑" pitchFamily="34" charset="-122"/>
              <a:ea typeface="微软雅黑" pitchFamily="34" charset="-122"/>
            </a:endParaRPr>
          </a:p>
        </p:txBody>
      </p:sp>
      <p:sp>
        <p:nvSpPr>
          <p:cNvPr id="5" name="TextBox 4"/>
          <p:cNvSpPr txBox="1"/>
          <p:nvPr/>
        </p:nvSpPr>
        <p:spPr>
          <a:xfrm>
            <a:off x="1331640" y="1050290"/>
            <a:ext cx="345638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每次导入题录需注意的几个问题</a:t>
            </a:r>
            <a:endParaRPr lang="zh-CN" altLang="en-US" dirty="0">
              <a:latin typeface="微软雅黑" panose="020B0503020204020204" pitchFamily="34" charset="-122"/>
              <a:ea typeface="微软雅黑" panose="020B0503020204020204" pitchFamily="34" charset="-122"/>
            </a:endParaRPr>
          </a:p>
        </p:txBody>
      </p:sp>
      <p:sp>
        <p:nvSpPr>
          <p:cNvPr id="6" name="TextBox 5"/>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7" name="矩形 6"/>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导入题录</a:t>
            </a:r>
            <a:endParaRPr lang="zh-CN" altLang="en-US" sz="2400" b="1" dirty="0">
              <a:solidFill>
                <a:srgbClr val="00B0F0"/>
              </a:solidFill>
              <a:latin typeface="微软雅黑" pitchFamily="34" charset="-122"/>
              <a:ea typeface="微软雅黑" pitchFamily="34" charset="-122"/>
            </a:endParaRPr>
          </a:p>
        </p:txBody>
      </p:sp>
      <p:sp>
        <p:nvSpPr>
          <p:cNvPr id="8" name="椭圆 7"/>
          <p:cNvSpPr/>
          <p:nvPr/>
        </p:nvSpPr>
        <p:spPr>
          <a:xfrm>
            <a:off x="673775" y="1095772"/>
            <a:ext cx="323850" cy="3238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en-US" altLang="zh-CN" dirty="0">
                <a:solidFill>
                  <a:schemeClr val="bg1"/>
                </a:solidFill>
              </a:rPr>
              <a:t>5</a:t>
            </a:r>
            <a:endParaRPr lang="zh-CN" altLang="en-US" dirty="0">
              <a:solidFill>
                <a:schemeClr val="bg1"/>
              </a:solidFill>
            </a:endParaRPr>
          </a:p>
        </p:txBody>
      </p:sp>
    </p:spTree>
    <p:extLst>
      <p:ext uri="{BB962C8B-B14F-4D97-AF65-F5344CB8AC3E}">
        <p14:creationId xmlns:p14="http://schemas.microsoft.com/office/powerpoint/2010/main" val="35228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3" name="矩形 2"/>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导入</a:t>
            </a:r>
            <a:r>
              <a:rPr lang="zh-CN" altLang="en-US" sz="2400" b="1" dirty="0">
                <a:solidFill>
                  <a:srgbClr val="00B0F0"/>
                </a:solidFill>
                <a:latin typeface="微软雅黑" pitchFamily="34" charset="-122"/>
                <a:ea typeface="微软雅黑" pitchFamily="34" charset="-122"/>
              </a:rPr>
              <a:t>全文</a:t>
            </a:r>
          </a:p>
        </p:txBody>
      </p:sp>
      <p:sp>
        <p:nvSpPr>
          <p:cNvPr id="4" name="文本框 3"/>
          <p:cNvSpPr txBox="1"/>
          <p:nvPr/>
        </p:nvSpPr>
        <p:spPr>
          <a:xfrm>
            <a:off x="1187624" y="1347614"/>
            <a:ext cx="5040560"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导</a:t>
            </a:r>
            <a:r>
              <a:rPr lang="zh-CN" altLang="en-US" dirty="0" smtClean="0">
                <a:latin typeface="微软雅黑" panose="020B0503020204020204" pitchFamily="34" charset="-122"/>
                <a:ea typeface="微软雅黑" panose="020B0503020204020204" pitchFamily="34" charset="-122"/>
              </a:rPr>
              <a:t>入全文可以有三种方法实现：</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742950" lvl="1" indent="-285750">
              <a:buClr>
                <a:srgbClr val="FF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在线下载全文</a:t>
            </a:r>
            <a:endParaRPr lang="en-US" altLang="zh-CN" dirty="0" smtClean="0">
              <a:latin typeface="微软雅黑" panose="020B0503020204020204" pitchFamily="34" charset="-122"/>
              <a:ea typeface="微软雅黑" panose="020B0503020204020204" pitchFamily="34" charset="-122"/>
            </a:endParaRPr>
          </a:p>
          <a:p>
            <a:pPr>
              <a:buClr>
                <a:srgbClr val="FF0000"/>
              </a:buClr>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p>
          <a:p>
            <a:pPr marL="742950" lvl="1" indent="-285750">
              <a:buClr>
                <a:srgbClr val="FF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本地保存的全文</a:t>
            </a:r>
            <a:endParaRPr lang="en-US" altLang="zh-CN" dirty="0" smtClean="0">
              <a:latin typeface="微软雅黑" panose="020B0503020204020204" pitchFamily="34" charset="-122"/>
              <a:ea typeface="微软雅黑" panose="020B0503020204020204" pitchFamily="34" charset="-122"/>
            </a:endParaRPr>
          </a:p>
          <a:p>
            <a:pPr>
              <a:buClr>
                <a:srgbClr val="FF0000"/>
              </a:buClr>
            </a:pPr>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742950" lvl="1" indent="-285750">
              <a:buClr>
                <a:srgbClr val="FF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为已保存的题录添加附件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3803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5162"/>
            <a:ext cx="7386414" cy="4696828"/>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86273"/>
            <a:ext cx="3786243" cy="4124300"/>
          </a:xfrm>
          <a:prstGeom prst="rect">
            <a:avLst/>
          </a:prstGeom>
          <a:noFill/>
          <a:ln w="25400">
            <a:solidFill>
              <a:srgbClr val="541EE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135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9" y="195486"/>
            <a:ext cx="8660061" cy="4509934"/>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485" y="195486"/>
            <a:ext cx="6484937" cy="4533900"/>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57" y="808086"/>
            <a:ext cx="8856984" cy="3897334"/>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9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83518"/>
            <a:ext cx="8329842" cy="4302136"/>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0987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96" y="795361"/>
            <a:ext cx="7026538" cy="3936629"/>
          </a:xfrm>
          <a:prstGeom prst="rect">
            <a:avLst/>
          </a:prstGeom>
          <a:noFill/>
          <a:ln w="25400">
            <a:solidFill>
              <a:srgbClr val="0066CC"/>
            </a:solidFill>
            <a:miter lim="800000"/>
            <a:headEnd/>
            <a:tailEnd/>
          </a:ln>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692758"/>
            <a:ext cx="6408712" cy="4064061"/>
          </a:xfrm>
          <a:prstGeom prst="rect">
            <a:avLst/>
          </a:prstGeom>
          <a:noFill/>
          <a:ln w="25400">
            <a:solidFill>
              <a:srgbClr val="0066CC"/>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0969"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导出题录</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1335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496" y="872127"/>
            <a:ext cx="9073008" cy="3721013"/>
          </a:xfrm>
          <a:prstGeom prst="rect">
            <a:avLst/>
          </a:prstGeom>
          <a:ln w="25400">
            <a:solidFill>
              <a:srgbClr val="0066CC"/>
            </a:solidFill>
          </a:ln>
        </p:spPr>
      </p:pic>
      <p:pic>
        <p:nvPicPr>
          <p:cNvPr id="3" name="图片 2"/>
          <p:cNvPicPr>
            <a:picLocks noChangeAspect="1"/>
          </p:cNvPicPr>
          <p:nvPr/>
        </p:nvPicPr>
        <p:blipFill>
          <a:blip r:embed="rId3"/>
          <a:stretch>
            <a:fillRect/>
          </a:stretch>
        </p:blipFill>
        <p:spPr>
          <a:xfrm>
            <a:off x="1115615" y="872127"/>
            <a:ext cx="3699751" cy="3721013"/>
          </a:xfrm>
          <a:prstGeom prst="rect">
            <a:avLst/>
          </a:prstGeom>
        </p:spPr>
      </p:pic>
      <p:sp>
        <p:nvSpPr>
          <p:cNvPr id="5" name="TextBox 4"/>
          <p:cNvSpPr txBox="1"/>
          <p:nvPr/>
        </p:nvSpPr>
        <p:spPr>
          <a:xfrm>
            <a:off x="300969"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6" name="矩形 5"/>
          <p:cNvSpPr/>
          <p:nvPr/>
        </p:nvSpPr>
        <p:spPr>
          <a:xfrm>
            <a:off x="264920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导出题录</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85322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93750"/>
            <a:ext cx="3996000" cy="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副标题 1"/>
          <p:cNvSpPr txBox="1">
            <a:spLocks/>
          </p:cNvSpPr>
          <p:nvPr/>
        </p:nvSpPr>
        <p:spPr>
          <a:xfrm>
            <a:off x="2194885" y="1449867"/>
            <a:ext cx="3443916" cy="444500"/>
          </a:xfrm>
          <a:prstGeom prst="rect">
            <a:avLst/>
          </a:prstGeom>
        </p:spPr>
        <p:txBody>
          <a:bodyPr>
            <a:normAutofit/>
          </a:bodyPr>
          <a:lstStyle/>
          <a:p>
            <a:pPr lvl="0">
              <a:spcBef>
                <a:spcPct val="20000"/>
              </a:spcBef>
              <a:defRPr/>
            </a:pPr>
            <a:endParaRPr lang="zh-CN" altLang="en-US" dirty="0" smtClean="0">
              <a:latin typeface="微软雅黑" pitchFamily="34" charset="-122"/>
              <a:ea typeface="微软雅黑" pitchFamily="34" charset="-122"/>
            </a:endParaRPr>
          </a:p>
        </p:txBody>
      </p:sp>
      <p:sp>
        <p:nvSpPr>
          <p:cNvPr id="17" name="圆角矩形 16"/>
          <p:cNvSpPr/>
          <p:nvPr/>
        </p:nvSpPr>
        <p:spPr>
          <a:xfrm>
            <a:off x="611188" y="1083574"/>
            <a:ext cx="1560512" cy="624080"/>
          </a:xfrm>
          <a:prstGeom prst="roundRect">
            <a:avLst>
              <a:gd name="adj" fmla="val 4305"/>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itchFamily="34" charset="-122"/>
                <a:ea typeface="微软雅黑" pitchFamily="34" charset="-122"/>
              </a:rPr>
              <a:t>请</a:t>
            </a:r>
            <a:r>
              <a:rPr lang="zh-CN" altLang="en-US" sz="2400" b="1" dirty="0" smtClean="0">
                <a:latin typeface="微软雅黑" pitchFamily="34" charset="-122"/>
                <a:ea typeface="微软雅黑" pitchFamily="34" charset="-122"/>
              </a:rPr>
              <a:t>思考</a:t>
            </a:r>
            <a:endParaRPr lang="zh-CN" altLang="en-US" sz="2400" b="1" dirty="0">
              <a:latin typeface="微软雅黑" pitchFamily="34" charset="-122"/>
              <a:ea typeface="微软雅黑" pitchFamily="34" charset="-122"/>
            </a:endParaRPr>
          </a:p>
        </p:txBody>
      </p:sp>
      <p:pic>
        <p:nvPicPr>
          <p:cNvPr id="21" name="图片 20" descr="1.png"/>
          <p:cNvPicPr>
            <a:picLocks noChangeAspect="1"/>
          </p:cNvPicPr>
          <p:nvPr/>
        </p:nvPicPr>
        <p:blipFill>
          <a:blip r:embed="rId2"/>
          <a:stretch>
            <a:fillRect/>
          </a:stretch>
        </p:blipFill>
        <p:spPr>
          <a:xfrm>
            <a:off x="5073650" y="0"/>
            <a:ext cx="5143500" cy="5143500"/>
          </a:xfrm>
          <a:prstGeom prst="rect">
            <a:avLst/>
          </a:prstGeom>
        </p:spPr>
      </p:pic>
      <p:sp>
        <p:nvSpPr>
          <p:cNvPr id="2" name="TextBox 1"/>
          <p:cNvSpPr txBox="1"/>
          <p:nvPr/>
        </p:nvSpPr>
        <p:spPr>
          <a:xfrm>
            <a:off x="2243708" y="1347614"/>
            <a:ext cx="4272508" cy="1200329"/>
          </a:xfrm>
          <a:prstGeom prst="rect">
            <a:avLst/>
          </a:prstGeom>
          <a:noFill/>
        </p:spPr>
        <p:txBody>
          <a:bodyPr wrap="square" rtlCol="0">
            <a:spAutoFit/>
          </a:bodyPr>
          <a:lstStyle/>
          <a:p>
            <a:pPr algn="just"/>
            <a:r>
              <a:rPr lang="zh-CN" altLang="en-US" dirty="0" smtClean="0">
                <a:latin typeface="微软雅黑" pitchFamily="34" charset="-122"/>
                <a:ea typeface="微软雅黑" pitchFamily="34" charset="-122"/>
              </a:rPr>
              <a:t>检索到的文献保存到哪里？</a:t>
            </a:r>
            <a:endParaRPr lang="en-US" altLang="zh-CN" dirty="0" smtClean="0">
              <a:latin typeface="微软雅黑" pitchFamily="34" charset="-122"/>
              <a:ea typeface="微软雅黑" pitchFamily="34" charset="-122"/>
            </a:endParaRPr>
          </a:p>
          <a:p>
            <a:pPr algn="just"/>
            <a:r>
              <a:rPr lang="zh-CN" altLang="en-US" dirty="0" smtClean="0">
                <a:latin typeface="微软雅黑" pitchFamily="34" charset="-122"/>
                <a:ea typeface="微软雅黑" pitchFamily="34" charset="-122"/>
              </a:rPr>
              <a:t>存放何处可以方便的调取引用？</a:t>
            </a:r>
            <a:endParaRPr lang="en-US" altLang="zh-CN" dirty="0" smtClean="0">
              <a:latin typeface="微软雅黑" pitchFamily="34" charset="-122"/>
              <a:ea typeface="微软雅黑" pitchFamily="34" charset="-122"/>
            </a:endParaRPr>
          </a:p>
          <a:p>
            <a:pPr algn="just"/>
            <a:r>
              <a:rPr lang="zh-CN" altLang="en-US" dirty="0" smtClean="0">
                <a:latin typeface="微软雅黑" pitchFamily="34" charset="-122"/>
                <a:ea typeface="微软雅黑" pitchFamily="34" charset="-122"/>
              </a:rPr>
              <a:t>有没有方便快捷的办法编辑参考文献？</a:t>
            </a:r>
            <a:endParaRPr lang="en-US" altLang="zh-CN" dirty="0" smtClean="0">
              <a:latin typeface="微软雅黑" pitchFamily="34" charset="-122"/>
              <a:ea typeface="微软雅黑" pitchFamily="34" charset="-122"/>
            </a:endParaRPr>
          </a:p>
          <a:p>
            <a:pPr algn="just"/>
            <a:r>
              <a:rPr lang="zh-CN" altLang="en-US" dirty="0" smtClean="0">
                <a:latin typeface="微软雅黑" pitchFamily="34" charset="-122"/>
                <a:ea typeface="微软雅黑" pitchFamily="34" charset="-122"/>
              </a:rPr>
              <a:t>投稿的模板怎样可以快速的获得？</a:t>
            </a:r>
            <a:endParaRPr lang="zh-CN" altLang="en-US" dirty="0">
              <a:latin typeface="微软雅黑" pitchFamily="34" charset="-122"/>
              <a:ea typeface="微软雅黑" pitchFamily="34" charset="-122"/>
            </a:endParaRPr>
          </a:p>
        </p:txBody>
      </p:sp>
      <p:sp>
        <p:nvSpPr>
          <p:cNvPr id="7" name="TextBox 6"/>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49208" y="207099"/>
            <a:ext cx="4875120"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a:solidFill>
                  <a:srgbClr val="00B0F0"/>
                </a:solidFill>
                <a:latin typeface="微软雅黑" pitchFamily="34" charset="-122"/>
                <a:ea typeface="微软雅黑" pitchFamily="34" charset="-122"/>
              </a:rPr>
              <a:t>文中插入引文</a:t>
            </a:r>
          </a:p>
        </p:txBody>
      </p:sp>
      <p:sp>
        <p:nvSpPr>
          <p:cNvPr id="6" name="矩形 5"/>
          <p:cNvSpPr/>
          <p:nvPr/>
        </p:nvSpPr>
        <p:spPr>
          <a:xfrm>
            <a:off x="755576" y="1131590"/>
            <a:ext cx="7344816" cy="1754326"/>
          </a:xfrm>
          <a:prstGeom prst="rect">
            <a:avLst/>
          </a:prstGeom>
        </p:spPr>
        <p:txBody>
          <a:bodyPr wrap="square">
            <a:spAutoFit/>
          </a:bodyPr>
          <a:lstStyle/>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NoteExpress</a:t>
            </a:r>
            <a:r>
              <a:rPr lang="zh-CN" altLang="en-US" dirty="0">
                <a:latin typeface="微软雅黑" pitchFamily="34" charset="-122"/>
                <a:ea typeface="微软雅黑" pitchFamily="34" charset="-122"/>
              </a:rPr>
              <a:t>内置了多种国内外学术期刊、学位论文和国标的格式规范</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安装</a:t>
            </a:r>
            <a:r>
              <a:rPr lang="en-US" altLang="zh-CN" dirty="0" smtClean="0">
                <a:latin typeface="微软雅黑" pitchFamily="34" charset="-122"/>
                <a:ea typeface="微软雅黑" pitchFamily="34" charset="-122"/>
              </a:rPr>
              <a:t>NoteExpress</a:t>
            </a:r>
            <a:r>
              <a:rPr lang="zh-CN" altLang="en-US" dirty="0" smtClean="0">
                <a:latin typeface="微软雅黑" pitchFamily="34" charset="-122"/>
                <a:ea typeface="微软雅黑" pitchFamily="34" charset="-122"/>
              </a:rPr>
              <a:t>之后，可以按照需要</a:t>
            </a:r>
            <a:r>
              <a:rPr lang="zh-CN" altLang="en-US" dirty="0">
                <a:latin typeface="微软雅黑" pitchFamily="34" charset="-122"/>
                <a:ea typeface="微软雅黑" pitchFamily="34" charset="-122"/>
              </a:rPr>
              <a:t>的格式</a:t>
            </a:r>
            <a:r>
              <a:rPr lang="zh-CN" altLang="en-US" dirty="0" smtClean="0">
                <a:latin typeface="微软雅黑" pitchFamily="34" charset="-122"/>
                <a:ea typeface="微软雅黑" pitchFamily="34" charset="-122"/>
              </a:rPr>
              <a:t>进行参考文献格式化，快速</a:t>
            </a:r>
            <a:r>
              <a:rPr lang="zh-CN" altLang="en-US" dirty="0">
                <a:latin typeface="微软雅黑" pitchFamily="34" charset="-122"/>
                <a:ea typeface="微软雅黑" pitchFamily="34" charset="-122"/>
              </a:rPr>
              <a:t>自动地生</a:t>
            </a:r>
            <a:r>
              <a:rPr lang="zh-CN" altLang="en-US" dirty="0" smtClean="0">
                <a:latin typeface="微软雅黑" pitchFamily="34" charset="-122"/>
                <a:ea typeface="微软雅黑" pitchFamily="34" charset="-122"/>
              </a:rPr>
              <a:t>成文中、文后参考</a:t>
            </a:r>
            <a:r>
              <a:rPr lang="zh-CN" altLang="en-US" dirty="0">
                <a:latin typeface="微软雅黑" pitchFamily="34" charset="-122"/>
                <a:ea typeface="微软雅黑" pitchFamily="34" charset="-122"/>
              </a:rPr>
              <a:t>文献。</a:t>
            </a:r>
          </a:p>
        </p:txBody>
      </p:sp>
    </p:spTree>
    <p:extLst>
      <p:ext uri="{BB962C8B-B14F-4D97-AF65-F5344CB8AC3E}">
        <p14:creationId xmlns:p14="http://schemas.microsoft.com/office/powerpoint/2010/main" val="1813165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48869"/>
            <a:ext cx="7026425" cy="3983121"/>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4" name="矩形 3"/>
          <p:cNvSpPr/>
          <p:nvPr/>
        </p:nvSpPr>
        <p:spPr>
          <a:xfrm>
            <a:off x="2649208" y="207099"/>
            <a:ext cx="4875120"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a:solidFill>
                  <a:srgbClr val="00B0F0"/>
                </a:solidFill>
                <a:latin typeface="微软雅黑" pitchFamily="34" charset="-122"/>
                <a:ea typeface="微软雅黑" pitchFamily="34" charset="-122"/>
              </a:rPr>
              <a:t>文中插入引文</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328" y="727739"/>
            <a:ext cx="7920880" cy="3971737"/>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923928" y="2067694"/>
            <a:ext cx="2952328" cy="369332"/>
          </a:xfrm>
          <a:prstGeom prst="rect">
            <a:avLst/>
          </a:prstGeom>
          <a:solidFill>
            <a:schemeClr val="bg1"/>
          </a:solidFill>
          <a:ln w="25400">
            <a:solidFill>
              <a:srgbClr val="FF0000"/>
            </a:solidFill>
          </a:ln>
        </p:spPr>
        <p:txBody>
          <a:bodyPr wrap="square" rtlCol="0">
            <a:spAutoFit/>
          </a:bodyPr>
          <a:lstStyle/>
          <a:p>
            <a:r>
              <a:rPr lang="zh-CN" altLang="en-US" dirty="0" smtClean="0">
                <a:latin typeface="微软雅黑" pitchFamily="34" charset="-122"/>
                <a:ea typeface="微软雅黑" pitchFamily="34" charset="-122"/>
              </a:rPr>
              <a:t>选择要插入到文稿中的题录</a:t>
            </a:r>
            <a:endParaRPr lang="zh-CN" altLang="en-US" dirty="0">
              <a:latin typeface="微软雅黑" pitchFamily="34" charset="-122"/>
              <a:ea typeface="微软雅黑" pitchFamily="34" charset="-122"/>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654785"/>
            <a:ext cx="5698008" cy="4472534"/>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1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43558"/>
            <a:ext cx="6984775" cy="3969887"/>
          </a:xfrm>
          <a:prstGeom prst="rect">
            <a:avLst/>
          </a:prstGeom>
          <a:noFill/>
          <a:ln w="25400">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22742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3" name="矩形 2"/>
          <p:cNvSpPr/>
          <p:nvPr/>
        </p:nvSpPr>
        <p:spPr>
          <a:xfrm>
            <a:off x="2649208" y="207099"/>
            <a:ext cx="4875120"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笔记功能</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064542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a:stCxn id="10" idx="6"/>
          </p:cNvCxnSpPr>
          <p:nvPr/>
        </p:nvCxnSpPr>
        <p:spPr>
          <a:xfrm>
            <a:off x="2925674" y="2571750"/>
            <a:ext cx="4074881" cy="0"/>
          </a:xfrm>
          <a:prstGeom prst="line">
            <a:avLst/>
          </a:prstGeom>
          <a:noFill/>
          <a:ln w="5715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1576227" y="1896675"/>
            <a:ext cx="1349447" cy="13501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rgbClr val="0070C0"/>
              </a:solidFill>
            </a:endParaRPr>
          </a:p>
        </p:txBody>
      </p:sp>
      <p:sp>
        <p:nvSpPr>
          <p:cNvPr id="11" name="燕尾形 10"/>
          <p:cNvSpPr/>
          <p:nvPr/>
        </p:nvSpPr>
        <p:spPr>
          <a:xfrm>
            <a:off x="1954105" y="2180250"/>
            <a:ext cx="593691" cy="783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tx1"/>
              </a:solidFill>
            </a:endParaRPr>
          </a:p>
        </p:txBody>
      </p:sp>
      <p:sp>
        <p:nvSpPr>
          <p:cNvPr id="12" name="矩形 11"/>
          <p:cNvSpPr/>
          <p:nvPr/>
        </p:nvSpPr>
        <p:spPr>
          <a:xfrm>
            <a:off x="3924561" y="2703972"/>
            <a:ext cx="2698100" cy="1315717"/>
          </a:xfrm>
          <a:prstGeom prst="rect">
            <a:avLst/>
          </a:prstGeom>
        </p:spPr>
        <p:txBody>
          <a:bodyPr wrap="square" lIns="68553" tIns="34276" rIns="68553" bIns="34276">
            <a:spAutoFit/>
          </a:bodyPr>
          <a:lstStyle/>
          <a:p>
            <a:pPr marL="214227" indent="-214227">
              <a:lnSpc>
                <a:spcPct val="150000"/>
              </a:lnSpc>
              <a:buFont typeface="Arial" panose="020B0604020202020204" pitchFamily="34" charset="0"/>
              <a:buChar char="•"/>
              <a:defRPr/>
            </a:pPr>
            <a:endParaRPr lang="en-US" altLang="zh-CN" kern="0" dirty="0" smtClean="0">
              <a:solidFill>
                <a:schemeClr val="tx1">
                  <a:lumMod val="75000"/>
                  <a:lumOff val="25000"/>
                </a:schemeClr>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en-US" altLang="zh-CN" kern="0" dirty="0" smtClean="0">
              <a:solidFill>
                <a:srgbClr val="FF0000"/>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 name="TextBox 1"/>
          <p:cNvSpPr txBox="1"/>
          <p:nvPr/>
        </p:nvSpPr>
        <p:spPr>
          <a:xfrm>
            <a:off x="3131840" y="1995686"/>
            <a:ext cx="3868715"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第五章 参考文献管理工具</a:t>
            </a:r>
            <a:endParaRPr lang="zh-CN" altLang="en-US" sz="2400" b="1" dirty="0">
              <a:latin typeface="微软雅黑" pitchFamily="34" charset="-122"/>
              <a:ea typeface="微软雅黑" pitchFamily="34" charset="-122"/>
            </a:endParaRPr>
          </a:p>
        </p:txBody>
      </p:sp>
      <p:sp>
        <p:nvSpPr>
          <p:cNvPr id="3" name="TextBox 2"/>
          <p:cNvSpPr txBox="1"/>
          <p:nvPr/>
        </p:nvSpPr>
        <p:spPr>
          <a:xfrm>
            <a:off x="3114826" y="2859782"/>
            <a:ext cx="3744416"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参考文献管理工具介绍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NoteExpress</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solidFill>
                  <a:srgbClr val="FF0000"/>
                </a:solidFill>
                <a:latin typeface="微软雅黑" pitchFamily="34" charset="-122"/>
                <a:ea typeface="微软雅黑" pitchFamily="34" charset="-122"/>
              </a:rPr>
              <a:t>Mendeley</a:t>
            </a:r>
            <a:r>
              <a:rPr lang="zh-CN" altLang="en-US" dirty="0" smtClean="0">
                <a:solidFill>
                  <a:srgbClr val="FF0000"/>
                </a:solidFill>
                <a:latin typeface="微软雅黑" pitchFamily="34" charset="-122"/>
                <a:ea typeface="微软雅黑" pitchFamily="34" charset="-122"/>
              </a:rPr>
              <a:t>主要功能介绍</a:t>
            </a:r>
            <a:endParaRPr lang="en-US" altLang="zh-CN" dirty="0" smtClean="0">
              <a:solidFill>
                <a:srgbClr val="FF0000"/>
              </a:solidFill>
              <a:latin typeface="微软雅黑" pitchFamily="34" charset="-122"/>
              <a:ea typeface="微软雅黑" pitchFamily="34" charset="-122"/>
            </a:endParaRPr>
          </a:p>
          <a:p>
            <a:r>
              <a:rPr lang="en-US" altLang="zh-CN" dirty="0" smtClean="0">
                <a:latin typeface="微软雅黑" pitchFamily="34" charset="-122"/>
                <a:ea typeface="微软雅黑" pitchFamily="34" charset="-122"/>
              </a:rPr>
              <a:t>Zotero</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057133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159"/>
          <p:cNvSpPr/>
          <p:nvPr/>
        </p:nvSpPr>
        <p:spPr>
          <a:xfrm>
            <a:off x="755576" y="915566"/>
            <a:ext cx="7848872" cy="1131079"/>
          </a:xfrm>
          <a:prstGeom prst="rect">
            <a:avLst/>
          </a:prstGeom>
        </p:spPr>
        <p:txBody>
          <a:bodyPr wrap="square">
            <a:spAutoFit/>
          </a:bodyPr>
          <a:lstStyle/>
          <a:p>
            <a:pPr eaLnBrk="1" hangingPunct="1">
              <a:lnSpc>
                <a:spcPct val="150000"/>
              </a:lnSpc>
              <a:spcBef>
                <a:spcPct val="20000"/>
              </a:spcBef>
              <a:buClr>
                <a:schemeClr val="tx2"/>
              </a:buClr>
              <a:defRPr/>
            </a:pPr>
            <a:r>
              <a:rPr lang="en-US" altLang="zh-CN" sz="1500" dirty="0">
                <a:latin typeface="微软雅黑" panose="020B0503020204020204" pitchFamily="34" charset="-122"/>
                <a:ea typeface="微软雅黑" panose="020B0503020204020204" pitchFamily="34" charset="-122"/>
              </a:rPr>
              <a:t>         Mendeley</a:t>
            </a:r>
            <a:r>
              <a:rPr lang="zh-CN" altLang="en-US" sz="1500" dirty="0">
                <a:latin typeface="微软雅黑" panose="020B0503020204020204" pitchFamily="34" charset="-122"/>
                <a:ea typeface="微软雅黑" panose="020B0503020204020204" pitchFamily="34" charset="-122"/>
              </a:rPr>
              <a:t>是一款免费的跨平台文献管理软件，同时也是一个在线的学术社交网络平台。可一键抓取网页上的文献信息添加到个人的</a:t>
            </a:r>
            <a:r>
              <a:rPr lang="en-US" altLang="zh-CN" sz="1500" dirty="0">
                <a:latin typeface="微软雅黑" panose="020B0503020204020204" pitchFamily="34" charset="-122"/>
                <a:ea typeface="微软雅黑" panose="020B0503020204020204" pitchFamily="34" charset="-122"/>
              </a:rPr>
              <a:t>library</a:t>
            </a:r>
            <a:r>
              <a:rPr lang="zh-CN" altLang="en-US" sz="1500" dirty="0">
                <a:latin typeface="微软雅黑" panose="020B0503020204020204" pitchFamily="34" charset="-122"/>
                <a:ea typeface="微软雅黑" panose="020B0503020204020204" pitchFamily="34" charset="-122"/>
              </a:rPr>
              <a:t>中。还可安装</a:t>
            </a:r>
            <a:r>
              <a:rPr lang="en-US" altLang="zh-CN" sz="1500" dirty="0">
                <a:latin typeface="微软雅黑" panose="020B0503020204020204" pitchFamily="34" charset="-122"/>
                <a:ea typeface="微软雅黑" panose="020B0503020204020204" pitchFamily="34" charset="-122"/>
              </a:rPr>
              <a:t>MS Word</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Open Office</a:t>
            </a:r>
            <a:r>
              <a:rPr lang="zh-CN" altLang="en-US" sz="1500" dirty="0">
                <a:latin typeface="微软雅黑" panose="020B0503020204020204" pitchFamily="34" charset="-122"/>
                <a:ea typeface="微软雅黑" panose="020B0503020204020204" pitchFamily="34" charset="-122"/>
              </a:rPr>
              <a:t>插件，方便在文字编辑器中插入和管理参考文献。</a:t>
            </a:r>
            <a:endParaRPr lang="en-US" altLang="zh-CN" sz="1500" dirty="0">
              <a:latin typeface="微软雅黑" panose="020B0503020204020204" pitchFamily="34" charset="-122"/>
              <a:ea typeface="微软雅黑" panose="020B0503020204020204" pitchFamily="34" charset="-122"/>
            </a:endParaRPr>
          </a:p>
        </p:txBody>
      </p:sp>
      <p:sp>
        <p:nvSpPr>
          <p:cNvPr id="162" name="矩形 161"/>
          <p:cNvSpPr/>
          <p:nvPr/>
        </p:nvSpPr>
        <p:spPr>
          <a:xfrm>
            <a:off x="827584" y="1923678"/>
            <a:ext cx="7776864" cy="784830"/>
          </a:xfrm>
          <a:prstGeom prst="rect">
            <a:avLst/>
          </a:prstGeom>
        </p:spPr>
        <p:txBody>
          <a:bodyPr wrap="square">
            <a:spAutoFit/>
          </a:bodyPr>
          <a:lstStyle/>
          <a:p>
            <a:pPr eaLnBrk="1" hangingPunct="1">
              <a:lnSpc>
                <a:spcPct val="150000"/>
              </a:lnSpc>
              <a:defRPr/>
            </a:pPr>
            <a:r>
              <a:rPr lang="en-US" altLang="zh-CN" sz="1500" dirty="0" smtClean="0">
                <a:latin typeface="微软雅黑" panose="020B0503020204020204" pitchFamily="34" charset="-122"/>
                <a:ea typeface="微软雅黑" panose="020B0503020204020204" pitchFamily="34" charset="-122"/>
              </a:rPr>
              <a:t>       Mendeley</a:t>
            </a:r>
            <a:r>
              <a:rPr lang="zh-CN" altLang="en-US" sz="1500" dirty="0">
                <a:latin typeface="微软雅黑" panose="020B0503020204020204" pitchFamily="34" charset="-122"/>
                <a:ea typeface="微软雅黑" panose="020B0503020204020204" pitchFamily="34" charset="-122"/>
              </a:rPr>
              <a:t>已经被</a:t>
            </a:r>
            <a:r>
              <a:rPr lang="en-US" altLang="zh-CN" sz="1500" dirty="0">
                <a:latin typeface="微软雅黑" panose="020B0503020204020204" pitchFamily="34" charset="-122"/>
                <a:ea typeface="微软雅黑" panose="020B0503020204020204" pitchFamily="34" charset="-122"/>
              </a:rPr>
              <a:t>Elsevier</a:t>
            </a:r>
            <a:r>
              <a:rPr lang="zh-CN" altLang="en-US" sz="1500" dirty="0">
                <a:latin typeface="微软雅黑" panose="020B0503020204020204" pitchFamily="34" charset="-122"/>
                <a:ea typeface="微软雅黑" panose="020B0503020204020204" pitchFamily="34" charset="-122"/>
              </a:rPr>
              <a:t>公司收购，其公司旗下的数据库导出格式中也都增添了</a:t>
            </a:r>
            <a:r>
              <a:rPr lang="en-US" altLang="zh-CN" sz="1500" dirty="0">
                <a:latin typeface="微软雅黑" panose="020B0503020204020204" pitchFamily="34" charset="-122"/>
                <a:ea typeface="微软雅黑" panose="020B0503020204020204" pitchFamily="34" charset="-122"/>
              </a:rPr>
              <a:t>Mendeley</a:t>
            </a:r>
            <a:r>
              <a:rPr lang="zh-CN" altLang="en-US" sz="1500" dirty="0">
                <a:latin typeface="微软雅黑" panose="020B0503020204020204" pitchFamily="34" charset="-122"/>
                <a:ea typeface="微软雅黑" panose="020B0503020204020204" pitchFamily="34" charset="-122"/>
              </a:rPr>
              <a:t>的输出格式，</a:t>
            </a:r>
            <a:r>
              <a:rPr lang="en-US" altLang="zh-CN" sz="1500" dirty="0">
                <a:latin typeface="微软雅黑" panose="020B0503020204020204" pitchFamily="34" charset="-122"/>
                <a:ea typeface="微软雅黑" panose="020B0503020204020204" pitchFamily="34" charset="-122"/>
              </a:rPr>
              <a:t>Elsevier</a:t>
            </a:r>
            <a:r>
              <a:rPr lang="zh-CN" altLang="en-US" sz="1500" dirty="0">
                <a:latin typeface="微软雅黑" panose="020B0503020204020204" pitchFamily="34" charset="-122"/>
                <a:ea typeface="微软雅黑" panose="020B0503020204020204" pitchFamily="34" charset="-122"/>
              </a:rPr>
              <a:t>也对外承诺，将会继续保持</a:t>
            </a:r>
            <a:r>
              <a:rPr lang="en-US" altLang="zh-CN" sz="1500" dirty="0">
                <a:latin typeface="微软雅黑" panose="020B0503020204020204" pitchFamily="34" charset="-122"/>
                <a:ea typeface="微软雅黑" panose="020B0503020204020204" pitchFamily="34" charset="-122"/>
              </a:rPr>
              <a:t>Mendeley</a:t>
            </a:r>
            <a:r>
              <a:rPr lang="zh-CN" altLang="en-US" sz="1500" dirty="0">
                <a:latin typeface="微软雅黑" panose="020B0503020204020204" pitchFamily="34" charset="-122"/>
                <a:ea typeface="微软雅黑" panose="020B0503020204020204" pitchFamily="34" charset="-122"/>
              </a:rPr>
              <a:t>的开放性</a:t>
            </a:r>
            <a:r>
              <a:rPr lang="zh-CN" altLang="en-US" sz="1350" dirty="0">
                <a:latin typeface="微软雅黑" panose="020B0503020204020204" pitchFamily="34" charset="-122"/>
                <a:ea typeface="微软雅黑" panose="020B0503020204020204" pitchFamily="34" charset="-122"/>
              </a:rPr>
              <a:t>。</a:t>
            </a:r>
          </a:p>
        </p:txBody>
      </p:sp>
      <p:sp>
        <p:nvSpPr>
          <p:cNvPr id="97" name="矩形 96"/>
          <p:cNvSpPr/>
          <p:nvPr/>
        </p:nvSpPr>
        <p:spPr>
          <a:xfrm>
            <a:off x="1311592" y="3278242"/>
            <a:ext cx="2344351" cy="300082"/>
          </a:xfrm>
          <a:prstGeom prst="rect">
            <a:avLst/>
          </a:prstGeom>
        </p:spPr>
        <p:txBody>
          <a:bodyPr wrap="square">
            <a:spAutoFit/>
          </a:bodyPr>
          <a:lstStyle/>
          <a:p>
            <a:pPr eaLnBrk="1" hangingPunct="1">
              <a:defRPr/>
            </a:pPr>
            <a:r>
              <a:rPr lang="en-US" altLang="zh-CN" sz="1350" u="sng" dirty="0">
                <a:solidFill>
                  <a:schemeClr val="accent2">
                    <a:lumMod val="75000"/>
                  </a:schemeClr>
                </a:solidFill>
                <a:ea typeface="HY견고딕" pitchFamily="18" charset="-127"/>
                <a:hlinkClick r:id="rId2"/>
              </a:rPr>
              <a:t>http://www.mendeley.com</a:t>
            </a:r>
            <a:endParaRPr lang="zh-CN" altLang="en-US" sz="1350" dirty="0"/>
          </a:p>
        </p:txBody>
      </p:sp>
      <p:sp>
        <p:nvSpPr>
          <p:cNvPr id="7" name="矩形 6"/>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主要功能介绍</a:t>
            </a:r>
            <a:endParaRPr lang="zh-CN" altLang="en-US" sz="2400" b="1" dirty="0">
              <a:solidFill>
                <a:srgbClr val="00B0F0"/>
              </a:solidFill>
              <a:latin typeface="微软雅黑" pitchFamily="34" charset="-122"/>
              <a:ea typeface="微软雅黑" pitchFamily="34" charset="-122"/>
            </a:endParaRPr>
          </a:p>
        </p:txBody>
      </p:sp>
      <p:sp>
        <p:nvSpPr>
          <p:cNvPr id="8" name="TextBox 7"/>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212" y="2708508"/>
            <a:ext cx="3791611" cy="196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961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25" name="矩形 24"/>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主要功能介绍</a:t>
            </a:r>
            <a:endParaRPr lang="zh-CN" altLang="en-US" sz="2400" b="1" dirty="0">
              <a:solidFill>
                <a:srgbClr val="00B0F0"/>
              </a:solidFill>
              <a:latin typeface="微软雅黑" pitchFamily="34" charset="-122"/>
              <a:ea typeface="微软雅黑" pitchFamily="34" charset="-122"/>
            </a:endParaRPr>
          </a:p>
        </p:txBody>
      </p:sp>
      <p:sp>
        <p:nvSpPr>
          <p:cNvPr id="3" name="矩形 2"/>
          <p:cNvSpPr/>
          <p:nvPr/>
        </p:nvSpPr>
        <p:spPr>
          <a:xfrm>
            <a:off x="683568" y="1419622"/>
            <a:ext cx="6768752" cy="2308324"/>
          </a:xfrm>
          <a:prstGeom prst="rect">
            <a:avLst/>
          </a:prstGeom>
        </p:spPr>
        <p:txBody>
          <a:bodyPr wrap="square">
            <a:spAutoFit/>
          </a:bodyPr>
          <a:lstStyle/>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批量导入</a:t>
            </a:r>
            <a:r>
              <a:rPr lang="en-US" altLang="zh-CN" dirty="0">
                <a:latin typeface="微软雅黑" pitchFamily="34" charset="-122"/>
                <a:ea typeface="微软雅黑" pitchFamily="34" charset="-122"/>
              </a:rPr>
              <a:t>pdf</a:t>
            </a:r>
            <a:r>
              <a:rPr lang="zh-CN" altLang="en-US" dirty="0">
                <a:latin typeface="微软雅黑" pitchFamily="34" charset="-122"/>
                <a:ea typeface="微软雅黑" pitchFamily="34" charset="-122"/>
              </a:rPr>
              <a:t>格式的全文，很好的</a:t>
            </a:r>
            <a:r>
              <a:rPr lang="en-US" altLang="zh-CN" dirty="0">
                <a:latin typeface="微软雅黑" pitchFamily="34" charset="-122"/>
                <a:ea typeface="微软雅黑" pitchFamily="34" charset="-122"/>
              </a:rPr>
              <a:t>pdf</a:t>
            </a:r>
            <a:r>
              <a:rPr lang="zh-CN" altLang="en-US" dirty="0">
                <a:latin typeface="微软雅黑" pitchFamily="34" charset="-122"/>
                <a:ea typeface="微软雅黑" pitchFamily="34" charset="-122"/>
              </a:rPr>
              <a:t>管理</a:t>
            </a:r>
            <a:r>
              <a:rPr lang="zh-CN" altLang="en-US" dirty="0" smtClean="0">
                <a:latin typeface="微软雅黑" pitchFamily="34" charset="-122"/>
                <a:ea typeface="微软雅黑" pitchFamily="34" charset="-122"/>
              </a:rPr>
              <a:t>工具</a:t>
            </a: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快捷查找相关文献，并利用</a:t>
            </a:r>
            <a:r>
              <a:rPr lang="en-US" altLang="zh-CN" dirty="0">
                <a:latin typeface="微软雅黑" pitchFamily="34" charset="-122"/>
                <a:ea typeface="微软雅黑" pitchFamily="34" charset="-122"/>
              </a:rPr>
              <a:t>Google Scholar</a:t>
            </a:r>
            <a:r>
              <a:rPr lang="zh-CN" altLang="en-US" dirty="0">
                <a:latin typeface="微软雅黑" pitchFamily="34" charset="-122"/>
                <a:ea typeface="微软雅黑" pitchFamily="34" charset="-122"/>
              </a:rPr>
              <a:t>补全文献详细</a:t>
            </a:r>
            <a:r>
              <a:rPr lang="zh-CN" altLang="en-US" dirty="0" smtClean="0">
                <a:latin typeface="微软雅黑" pitchFamily="34" charset="-122"/>
                <a:ea typeface="微软雅黑" pitchFamily="34" charset="-122"/>
              </a:rPr>
              <a:t>信息</a:t>
            </a: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endParaRPr lang="en-US" altLang="zh-CN" dirty="0" smtClean="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可以下载多种格式的参考文献体例</a:t>
            </a:r>
            <a:endParaRPr lang="en-US" altLang="zh-CN"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endParaRPr lang="en-US" altLang="zh-CN"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云端同步账户</a:t>
            </a:r>
            <a:endParaRPr lang="en-US" altLang="zh-CN"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387097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93750"/>
            <a:ext cx="3996000" cy="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注册下载</a:t>
            </a:r>
            <a:endParaRPr lang="zh-CN" altLang="en-US" sz="2400" b="1" dirty="0">
              <a:solidFill>
                <a:srgbClr val="00B0F0"/>
              </a:solidFill>
              <a:latin typeface="微软雅黑" pitchFamily="34" charset="-122"/>
              <a:ea typeface="微软雅黑" pitchFamily="34" charset="-122"/>
            </a:endParaRPr>
          </a:p>
        </p:txBody>
      </p:sp>
      <p:sp>
        <p:nvSpPr>
          <p:cNvPr id="5" name="TextBox 4"/>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379" y="876711"/>
            <a:ext cx="5760640" cy="3855279"/>
          </a:xfrm>
          <a:prstGeom prst="rect">
            <a:avLst/>
          </a:prstGeom>
          <a:noFill/>
          <a:ln w="25400">
            <a:solidFill>
              <a:srgbClr val="0066CC"/>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7720" y="876711"/>
            <a:ext cx="6290114" cy="3853155"/>
          </a:xfrm>
          <a:prstGeom prst="rect">
            <a:avLst/>
          </a:prstGeom>
          <a:noFill/>
          <a:ln w="25400">
            <a:solidFill>
              <a:srgbClr val="558ED5"/>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339502"/>
            <a:ext cx="4796017" cy="4210184"/>
          </a:xfrm>
          <a:prstGeom prst="rect">
            <a:avLst/>
          </a:prstGeom>
        </p:spPr>
      </p:pic>
      <p:pic>
        <p:nvPicPr>
          <p:cNvPr id="3" name="图片 2"/>
          <p:cNvPicPr>
            <a:picLocks noChangeAspect="1"/>
          </p:cNvPicPr>
          <p:nvPr/>
        </p:nvPicPr>
        <p:blipFill>
          <a:blip r:embed="rId3"/>
          <a:stretch>
            <a:fillRect/>
          </a:stretch>
        </p:blipFill>
        <p:spPr>
          <a:xfrm>
            <a:off x="1895809" y="505083"/>
            <a:ext cx="5352381" cy="4133333"/>
          </a:xfrm>
          <a:prstGeom prst="rect">
            <a:avLst/>
          </a:prstGeom>
        </p:spPr>
      </p:pic>
      <p:pic>
        <p:nvPicPr>
          <p:cNvPr id="4" name="图片 3"/>
          <p:cNvPicPr>
            <a:picLocks noChangeAspect="1"/>
          </p:cNvPicPr>
          <p:nvPr/>
        </p:nvPicPr>
        <p:blipFill>
          <a:blip r:embed="rId4"/>
          <a:stretch>
            <a:fillRect/>
          </a:stretch>
        </p:blipFill>
        <p:spPr>
          <a:xfrm>
            <a:off x="2892966" y="457887"/>
            <a:ext cx="5828571" cy="4066667"/>
          </a:xfrm>
          <a:prstGeom prst="rect">
            <a:avLst/>
          </a:prstGeom>
        </p:spPr>
      </p:pic>
    </p:spTree>
    <p:extLst>
      <p:ext uri="{BB962C8B-B14F-4D97-AF65-F5344CB8AC3E}">
        <p14:creationId xmlns:p14="http://schemas.microsoft.com/office/powerpoint/2010/main" val="3968986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查新站\AppData\Local\Temp\SNAGHTML6dbb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4" y="610046"/>
            <a:ext cx="8835415" cy="412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565276" y="843558"/>
            <a:ext cx="1214636" cy="288032"/>
          </a:xfrm>
          <a:prstGeom prst="rec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菜单栏</a:t>
            </a:r>
          </a:p>
        </p:txBody>
      </p:sp>
      <p:sp>
        <p:nvSpPr>
          <p:cNvPr id="12" name="右箭头标注 11"/>
          <p:cNvSpPr/>
          <p:nvPr/>
        </p:nvSpPr>
        <p:spPr>
          <a:xfrm>
            <a:off x="5495926" y="843558"/>
            <a:ext cx="1433513" cy="288032"/>
          </a:xfrm>
          <a:prstGeom prst="rightArrowCallou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搜索框</a:t>
            </a:r>
          </a:p>
        </p:txBody>
      </p:sp>
      <p:sp>
        <p:nvSpPr>
          <p:cNvPr id="22" name="矩形 21"/>
          <p:cNvSpPr/>
          <p:nvPr/>
        </p:nvSpPr>
        <p:spPr>
          <a:xfrm>
            <a:off x="329605" y="1342926"/>
            <a:ext cx="1362075" cy="253703"/>
          </a:xfrm>
          <a:prstGeom prst="rec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分组</a:t>
            </a:r>
          </a:p>
        </p:txBody>
      </p:sp>
      <p:sp>
        <p:nvSpPr>
          <p:cNvPr id="23" name="矩形 22"/>
          <p:cNvSpPr/>
          <p:nvPr/>
        </p:nvSpPr>
        <p:spPr>
          <a:xfrm>
            <a:off x="339130" y="3096567"/>
            <a:ext cx="1352550" cy="267271"/>
          </a:xfrm>
          <a:prstGeom prst="rec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过滤</a:t>
            </a:r>
          </a:p>
        </p:txBody>
      </p:sp>
      <p:sp>
        <p:nvSpPr>
          <p:cNvPr id="24" name="矩形 23"/>
          <p:cNvSpPr/>
          <p:nvPr/>
        </p:nvSpPr>
        <p:spPr>
          <a:xfrm>
            <a:off x="2910593" y="2745580"/>
            <a:ext cx="1790700" cy="350987"/>
          </a:xfrm>
          <a:prstGeom prst="rec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文献区</a:t>
            </a:r>
          </a:p>
        </p:txBody>
      </p:sp>
      <p:sp>
        <p:nvSpPr>
          <p:cNvPr id="25" name="矩形 24"/>
          <p:cNvSpPr/>
          <p:nvPr/>
        </p:nvSpPr>
        <p:spPr>
          <a:xfrm>
            <a:off x="6900863" y="1131590"/>
            <a:ext cx="1790700" cy="576064"/>
          </a:xfrm>
          <a:prstGeom prst="rect">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文献细节</a:t>
            </a:r>
            <a:endParaRPr lang="en-US" altLang="zh-CN"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笔记记录</a:t>
            </a:r>
          </a:p>
        </p:txBody>
      </p:sp>
      <p:sp>
        <p:nvSpPr>
          <p:cNvPr id="15" name="TextBox 14"/>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6" name="矩形 15"/>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首页功能分区</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331175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22"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内容占位符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6512" y="627534"/>
            <a:ext cx="8992739" cy="4309021"/>
          </a:xfrm>
        </p:spPr>
      </p:pic>
      <p:grpSp>
        <p:nvGrpSpPr>
          <p:cNvPr id="10" name="组合 9"/>
          <p:cNvGrpSpPr>
            <a:grpSpLocks/>
          </p:cNvGrpSpPr>
          <p:nvPr/>
        </p:nvGrpSpPr>
        <p:grpSpPr bwMode="auto">
          <a:xfrm>
            <a:off x="95251" y="1002506"/>
            <a:ext cx="2233613" cy="409575"/>
            <a:chOff x="131975" y="1263192"/>
            <a:chExt cx="2234153" cy="546754"/>
          </a:xfrm>
        </p:grpSpPr>
        <p:sp>
          <p:nvSpPr>
            <p:cNvPr id="7" name="矩形 6"/>
            <p:cNvSpPr/>
            <p:nvPr/>
          </p:nvSpPr>
          <p:spPr>
            <a:xfrm>
              <a:off x="131975" y="1263192"/>
              <a:ext cx="584341" cy="340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矩形标注 7"/>
            <p:cNvSpPr/>
            <p:nvPr/>
          </p:nvSpPr>
          <p:spPr>
            <a:xfrm>
              <a:off x="1094233" y="1347431"/>
              <a:ext cx="1271895" cy="462515"/>
            </a:xfrm>
            <a:prstGeom prst="wedgeRectCallout">
              <a:avLst>
                <a:gd name="adj1" fmla="val -76388"/>
                <a:gd name="adj2" fmla="val -17092"/>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添加文件</a:t>
              </a: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08" y="777095"/>
            <a:ext cx="9041718" cy="441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a:grpSpLocks/>
          </p:cNvGrpSpPr>
          <p:nvPr/>
        </p:nvGrpSpPr>
        <p:grpSpPr bwMode="auto">
          <a:xfrm>
            <a:off x="387350" y="1356122"/>
            <a:ext cx="2941638" cy="494109"/>
            <a:chOff x="424206" y="1734532"/>
            <a:chExt cx="2941163" cy="659876"/>
          </a:xfrm>
        </p:grpSpPr>
        <p:sp>
          <p:nvSpPr>
            <p:cNvPr id="11" name="矩形 10"/>
            <p:cNvSpPr/>
            <p:nvPr/>
          </p:nvSpPr>
          <p:spPr>
            <a:xfrm>
              <a:off x="424206" y="1734532"/>
              <a:ext cx="839652" cy="170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标注 11"/>
            <p:cNvSpPr/>
            <p:nvPr/>
          </p:nvSpPr>
          <p:spPr>
            <a:xfrm>
              <a:off x="1838441" y="1904668"/>
              <a:ext cx="1526928" cy="489740"/>
            </a:xfrm>
            <a:prstGeom prst="wedgeRectCallout">
              <a:avLst>
                <a:gd name="adj1" fmla="val -84413"/>
                <a:gd name="adj2" fmla="val -62500"/>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添加文件夹</a:t>
              </a:r>
            </a:p>
          </p:txBody>
        </p:sp>
      </p:grpSp>
      <p:pic>
        <p:nvPicPr>
          <p:cNvPr id="1028" name="Picture 4" descr="C:\Users\查新站\AppData\Local\Temp\SNAGHTML10b680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795" y="1559124"/>
            <a:ext cx="6562725"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08" y="852487"/>
            <a:ext cx="91440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54313" y="852487"/>
            <a:ext cx="2906712" cy="4073129"/>
          </a:xfrm>
          <a:prstGeom prst="rect">
            <a:avLst/>
          </a:prstGeom>
          <a:solidFill>
            <a:schemeClr val="tx1"/>
          </a:solidFill>
          <a:ln w="9525">
            <a:solidFill>
              <a:srgbClr val="C00000"/>
            </a:solidFill>
            <a:miter lim="800000"/>
            <a:headEnd/>
            <a:tailEnd/>
          </a:ln>
        </p:spPr>
      </p:pic>
      <p:grpSp>
        <p:nvGrpSpPr>
          <p:cNvPr id="20" name="组合 19"/>
          <p:cNvGrpSpPr>
            <a:grpSpLocks/>
          </p:cNvGrpSpPr>
          <p:nvPr/>
        </p:nvGrpSpPr>
        <p:grpSpPr bwMode="auto">
          <a:xfrm>
            <a:off x="2905125" y="1129904"/>
            <a:ext cx="5411788" cy="826294"/>
            <a:chOff x="2941163" y="1432874"/>
            <a:chExt cx="5422575" cy="1102935"/>
          </a:xfrm>
        </p:grpSpPr>
        <p:sp>
          <p:nvSpPr>
            <p:cNvPr id="16" name="矩形 15"/>
            <p:cNvSpPr/>
            <p:nvPr/>
          </p:nvSpPr>
          <p:spPr>
            <a:xfrm>
              <a:off x="2941163" y="1432874"/>
              <a:ext cx="2064682" cy="376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prstClr val="white"/>
                </a:solidFill>
              </a:endParaRPr>
            </a:p>
          </p:txBody>
        </p:sp>
        <p:sp>
          <p:nvSpPr>
            <p:cNvPr id="17" name="矩形标注 16"/>
            <p:cNvSpPr/>
            <p:nvPr/>
          </p:nvSpPr>
          <p:spPr>
            <a:xfrm>
              <a:off x="5553034" y="1475783"/>
              <a:ext cx="2810704" cy="1060026"/>
            </a:xfrm>
            <a:prstGeom prst="wedgeRectCallout">
              <a:avLst>
                <a:gd name="adj1" fmla="val -69121"/>
                <a:gd name="adj2" fmla="val -3495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点击</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Search by title</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就可以通过</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Google Scholar</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补全文章题录</a:t>
              </a:r>
            </a:p>
          </p:txBody>
        </p:sp>
      </p:grpSp>
      <p:sp>
        <p:nvSpPr>
          <p:cNvPr id="19" name="矩形标注 18"/>
          <p:cNvSpPr/>
          <p:nvPr/>
        </p:nvSpPr>
        <p:spPr>
          <a:xfrm>
            <a:off x="5867401" y="2636046"/>
            <a:ext cx="2881313" cy="1285874"/>
          </a:xfrm>
          <a:prstGeom prst="wedgeRectCallout">
            <a:avLst>
              <a:gd name="adj1" fmla="val -70913"/>
              <a:gd name="adj2" fmla="val -3616"/>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初始信息是</a:t>
            </a:r>
            <a:r>
              <a:rPr lang="en-US" altLang="zh-CN" sz="1600"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Mendeley</a:t>
            </a:r>
            <a:endPar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软件通过对</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pdf</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的</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orc</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识别</a:t>
            </a:r>
            <a:endPar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进行相关字段的抓取</a:t>
            </a:r>
            <a:endPar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a:p>
            <a:pPr>
              <a:defRPr/>
            </a:pPr>
            <a:r>
              <a:rPr lang="en-US" altLang="zh-CN"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tips</a:t>
            </a:r>
            <a:r>
              <a:rPr lang="zh-CN" altLang="en-US"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：其中对中文和图形类</a:t>
            </a:r>
            <a:r>
              <a:rPr lang="en-US" altLang="zh-CN" sz="1400" dirty="0" err="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pdf</a:t>
            </a:r>
            <a:endParaRPr lang="en-US" altLang="zh-CN"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defRPr/>
            </a:pPr>
            <a:r>
              <a:rPr lang="en-US" altLang="zh-CN"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识别的很不好</a:t>
            </a:r>
            <a:endParaRPr lang="en-US" altLang="zh-CN" sz="14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TextBox 20"/>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22" name="矩形 21"/>
          <p:cNvSpPr/>
          <p:nvPr/>
        </p:nvSpPr>
        <p:spPr>
          <a:xfrm>
            <a:off x="2483767" y="227424"/>
            <a:ext cx="5833145"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批量导入</a:t>
            </a:r>
            <a:r>
              <a:rPr lang="en-US" altLang="zh-CN" sz="2400" b="1" dirty="0" smtClean="0">
                <a:solidFill>
                  <a:srgbClr val="00B0F0"/>
                </a:solidFill>
                <a:latin typeface="微软雅黑" pitchFamily="34" charset="-122"/>
                <a:ea typeface="微软雅黑" pitchFamily="34" charset="-122"/>
              </a:rPr>
              <a:t>PDF</a:t>
            </a:r>
            <a:r>
              <a:rPr lang="zh-CN" altLang="en-US" sz="2400" b="1" dirty="0" smtClean="0">
                <a:solidFill>
                  <a:srgbClr val="00B0F0"/>
                </a:solidFill>
                <a:latin typeface="微软雅黑" pitchFamily="34" charset="-122"/>
                <a:ea typeface="微软雅黑" pitchFamily="34" charset="-122"/>
              </a:rPr>
              <a:t>格式全文</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09212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4" name="矩形 3"/>
          <p:cNvSpPr/>
          <p:nvPr/>
        </p:nvSpPr>
        <p:spPr>
          <a:xfrm>
            <a:off x="2662461" y="237877"/>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a:t>
            </a:r>
            <a:r>
              <a:rPr lang="zh-CN" altLang="en-US" sz="2400" b="1" dirty="0" smtClean="0">
                <a:solidFill>
                  <a:srgbClr val="00B0F0"/>
                </a:solidFill>
                <a:latin typeface="微软雅黑" pitchFamily="34" charset="-122"/>
                <a:ea typeface="微软雅黑" pitchFamily="34" charset="-122"/>
              </a:rPr>
              <a:t>功能介绍</a:t>
            </a:r>
            <a:endParaRPr lang="zh-CN" altLang="en-US" sz="2400" b="1" dirty="0">
              <a:solidFill>
                <a:srgbClr val="00B0F0"/>
              </a:solidFill>
              <a:latin typeface="微软雅黑" pitchFamily="34" charset="-122"/>
              <a:ea typeface="微软雅黑" pitchFamily="34" charset="-122"/>
            </a:endParaRPr>
          </a:p>
        </p:txBody>
      </p:sp>
      <p:sp>
        <p:nvSpPr>
          <p:cNvPr id="5" name="矩形 4"/>
          <p:cNvSpPr/>
          <p:nvPr/>
        </p:nvSpPr>
        <p:spPr>
          <a:xfrm>
            <a:off x="611560" y="987574"/>
            <a:ext cx="7992888" cy="3139321"/>
          </a:xfrm>
          <a:prstGeom prst="rect">
            <a:avLst/>
          </a:prstGeom>
        </p:spPr>
        <p:txBody>
          <a:bodyPr wrap="square">
            <a:spAutoFit/>
          </a:bodyPr>
          <a:lstStyle/>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文献检索阶段：</a:t>
            </a:r>
          </a:p>
          <a:p>
            <a:r>
              <a:rPr lang="zh-CN" altLang="en-US" dirty="0" smtClean="0">
                <a:latin typeface="微软雅黑" pitchFamily="34" charset="-122"/>
                <a:ea typeface="微软雅黑" pitchFamily="34" charset="-122"/>
              </a:rPr>
              <a:t>            海量</a:t>
            </a:r>
            <a:r>
              <a:rPr lang="zh-CN" altLang="en-US" dirty="0">
                <a:latin typeface="微软雅黑" pitchFamily="34" charset="-122"/>
                <a:ea typeface="微软雅黑" pitchFamily="34" charset="-122"/>
              </a:rPr>
              <a:t>的电子资源分散在不同数据库中，需要反复进行</a:t>
            </a:r>
            <a:r>
              <a:rPr lang="zh-CN" altLang="en-US" dirty="0" smtClean="0">
                <a:latin typeface="微软雅黑" pitchFamily="34" charset="-122"/>
                <a:ea typeface="微软雅黑" pitchFamily="34" charset="-122"/>
              </a:rPr>
              <a:t>检索</a:t>
            </a:r>
            <a:endParaRPr lang="zh-CN" altLang="en-US" dirty="0">
              <a:latin typeface="微软雅黑" pitchFamily="34" charset="-122"/>
              <a:ea typeface="微软雅黑" pitchFamily="34" charset="-122"/>
            </a:endParaRPr>
          </a:p>
          <a:p>
            <a:pPr marL="285750" indent="-285750">
              <a:buFont typeface="Wingdings" panose="05000000000000000000" pitchFamily="2" charset="2"/>
              <a:buChar char="Ø"/>
            </a:pPr>
            <a:endParaRPr lang="zh-CN" altLang="en-US"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文献整理与分析阶段：</a:t>
            </a:r>
          </a:p>
          <a:p>
            <a:r>
              <a:rPr lang="zh-CN" altLang="en-US" dirty="0" smtClean="0">
                <a:latin typeface="微软雅黑" pitchFamily="34" charset="-122"/>
                <a:ea typeface="微软雅黑" pitchFamily="34" charset="-122"/>
              </a:rPr>
              <a:t>            手工</a:t>
            </a:r>
            <a:r>
              <a:rPr lang="zh-CN" altLang="en-US" dirty="0">
                <a:latin typeface="微软雅黑" pitchFamily="34" charset="-122"/>
                <a:ea typeface="微软雅黑" pitchFamily="34" charset="-122"/>
              </a:rPr>
              <a:t>整理、标记、摘抄全文文献耗时</a:t>
            </a:r>
            <a:r>
              <a:rPr lang="zh-CN" altLang="en-US" dirty="0" smtClean="0">
                <a:latin typeface="微软雅黑" pitchFamily="34" charset="-122"/>
                <a:ea typeface="微软雅黑" pitchFamily="34" charset="-122"/>
              </a:rPr>
              <a:t>费力，对</a:t>
            </a:r>
            <a:r>
              <a:rPr lang="zh-CN" altLang="en-US" dirty="0">
                <a:latin typeface="微软雅黑" pitchFamily="34" charset="-122"/>
                <a:ea typeface="微软雅黑" pitchFamily="34" charset="-122"/>
              </a:rPr>
              <a:t>二次文献的分析、去重</a:t>
            </a:r>
            <a:r>
              <a:rPr lang="zh-CN" altLang="en-US" dirty="0" smtClean="0">
                <a:latin typeface="微软雅黑" pitchFamily="34" charset="-122"/>
                <a:ea typeface="微软雅黑" pitchFamily="34" charset="-122"/>
              </a:rPr>
              <a:t>、        排序</a:t>
            </a:r>
            <a:r>
              <a:rPr lang="zh-CN" altLang="en-US" dirty="0">
                <a:latin typeface="微软雅黑" pitchFamily="34" charset="-122"/>
                <a:ea typeface="微软雅黑" pitchFamily="34" charset="-122"/>
              </a:rPr>
              <a:t>等操作</a:t>
            </a:r>
            <a:r>
              <a:rPr lang="zh-CN" altLang="en-US" dirty="0" smtClean="0">
                <a:latin typeface="微软雅黑" pitchFamily="34" charset="-122"/>
                <a:ea typeface="微软雅黑" pitchFamily="34" charset="-122"/>
              </a:rPr>
              <a:t>繁琐</a:t>
            </a:r>
            <a:endParaRPr lang="zh-CN" altLang="en-US" dirty="0">
              <a:latin typeface="微软雅黑" pitchFamily="34" charset="-122"/>
              <a:ea typeface="微软雅黑" pitchFamily="34" charset="-122"/>
            </a:endParaRPr>
          </a:p>
          <a:p>
            <a:pPr marL="285750" indent="-285750">
              <a:buFont typeface="Wingdings" panose="05000000000000000000" pitchFamily="2" charset="2"/>
              <a:buChar char="Ø"/>
            </a:pPr>
            <a:endParaRPr lang="zh-CN" altLang="en-US" dirty="0">
              <a:latin typeface="微软雅黑" pitchFamily="34" charset="-122"/>
              <a:ea typeface="微软雅黑" pitchFamily="34" charset="-122"/>
            </a:endParaRPr>
          </a:p>
          <a:p>
            <a:pPr marL="285750"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文章的写作阶段：</a:t>
            </a:r>
          </a:p>
          <a:p>
            <a:r>
              <a:rPr lang="zh-CN" altLang="en-US" dirty="0" smtClean="0">
                <a:latin typeface="微软雅黑" pitchFamily="34" charset="-122"/>
                <a:ea typeface="微软雅黑" pitchFamily="34" charset="-122"/>
              </a:rPr>
              <a:t>           手工</a:t>
            </a:r>
            <a:r>
              <a:rPr lang="zh-CN" altLang="en-US" dirty="0">
                <a:latin typeface="微软雅黑" pitchFamily="34" charset="-122"/>
                <a:ea typeface="微软雅黑" pitchFamily="34" charset="-122"/>
              </a:rPr>
              <a:t>编排论文及插入引文、参考文献的方式效率低、易</a:t>
            </a:r>
            <a:r>
              <a:rPr lang="zh-CN" altLang="en-US" dirty="0" smtClean="0">
                <a:latin typeface="微软雅黑" pitchFamily="34" charset="-122"/>
                <a:ea typeface="微软雅黑" pitchFamily="34" charset="-122"/>
              </a:rPr>
              <a:t>出错，不同</a:t>
            </a:r>
            <a:r>
              <a:rPr lang="zh-CN" altLang="en-US" dirty="0">
                <a:latin typeface="微软雅黑" pitchFamily="34" charset="-122"/>
                <a:ea typeface="微软雅黑" pitchFamily="34" charset="-122"/>
              </a:rPr>
              <a:t>期刊对于论文格式及引文规范都会有自己的具体要求，一旦期刊改投，论文格式及参考文献有可能需要重新</a:t>
            </a:r>
            <a:r>
              <a:rPr lang="zh-CN" altLang="en-US" dirty="0" smtClean="0">
                <a:latin typeface="微软雅黑" pitchFamily="34" charset="-122"/>
                <a:ea typeface="微软雅黑" pitchFamily="34" charset="-122"/>
              </a:rPr>
              <a:t>编排</a:t>
            </a:r>
            <a:endParaRPr lang="zh-CN" altLang="en-US" dirty="0">
              <a:latin typeface="微软雅黑" pitchFamily="34" charset="-122"/>
              <a:ea typeface="微软雅黑" pitchFamily="34" charset="-122"/>
            </a:endParaRPr>
          </a:p>
        </p:txBody>
      </p:sp>
      <p:pic>
        <p:nvPicPr>
          <p:cNvPr id="1027" name="Picture 3" descr="D:\我的文件\我的桌面\945f3577-76f1-47b3-b255-ec11e246dc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699863"/>
            <a:ext cx="1224136"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9533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763" y="774700"/>
            <a:ext cx="9139237" cy="4092575"/>
          </a:xfrm>
        </p:spPr>
      </p:pic>
      <p:sp>
        <p:nvSpPr>
          <p:cNvPr id="5" name="矩形标注 4"/>
          <p:cNvSpPr/>
          <p:nvPr/>
        </p:nvSpPr>
        <p:spPr>
          <a:xfrm>
            <a:off x="5694364" y="2733676"/>
            <a:ext cx="2262187" cy="375047"/>
          </a:xfrm>
          <a:prstGeom prst="wedgeRectCallout">
            <a:avLst>
              <a:gd name="adj1" fmla="val -69769"/>
              <a:gd name="adj2" fmla="val -10919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选中一条或多条文献</a:t>
            </a:r>
          </a:p>
        </p:txBody>
      </p:sp>
      <p:grpSp>
        <p:nvGrpSpPr>
          <p:cNvPr id="8" name="组合 7"/>
          <p:cNvGrpSpPr>
            <a:grpSpLocks/>
          </p:cNvGrpSpPr>
          <p:nvPr/>
        </p:nvGrpSpPr>
        <p:grpSpPr bwMode="auto">
          <a:xfrm>
            <a:off x="1593850" y="1126331"/>
            <a:ext cx="2833688" cy="644129"/>
            <a:chOff x="1593130" y="1762812"/>
            <a:chExt cx="2834854" cy="857840"/>
          </a:xfrm>
        </p:grpSpPr>
        <p:sp>
          <p:nvSpPr>
            <p:cNvPr id="6" name="矩形 5"/>
            <p:cNvSpPr/>
            <p:nvPr/>
          </p:nvSpPr>
          <p:spPr>
            <a:xfrm>
              <a:off x="1593130" y="1762812"/>
              <a:ext cx="443095" cy="461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矩形标注 6"/>
            <p:cNvSpPr/>
            <p:nvPr/>
          </p:nvSpPr>
          <p:spPr>
            <a:xfrm>
              <a:off x="2422146" y="2064087"/>
              <a:ext cx="2005838" cy="556565"/>
            </a:xfrm>
            <a:prstGeom prst="wedgeRectCallout">
              <a:avLst>
                <a:gd name="adj1" fmla="val -69354"/>
                <a:gd name="adj2" fmla="val -7309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点击</a:t>
              </a:r>
              <a:r>
                <a:rPr lang="en-US" altLang="zh-CN" dirty="0">
                  <a:solidFill>
                    <a:prstClr val="white"/>
                  </a:solidFill>
                  <a:effectLst>
                    <a:outerShdw blurRad="38100" dist="38100" dir="2700000" algn="tl">
                      <a:srgbClr val="000000">
                        <a:alpha val="43137"/>
                      </a:srgbClr>
                    </a:outerShdw>
                  </a:effectLst>
                  <a:latin typeface="黑体" pitchFamily="49" charset="-122"/>
                  <a:ea typeface="黑体" pitchFamily="49" charset="-122"/>
                </a:rPr>
                <a:t>related</a:t>
              </a: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按钮</a:t>
              </a: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112" y="807121"/>
            <a:ext cx="8922643" cy="405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标注 9"/>
          <p:cNvSpPr/>
          <p:nvPr/>
        </p:nvSpPr>
        <p:spPr>
          <a:xfrm>
            <a:off x="6673850" y="1383506"/>
            <a:ext cx="1905000" cy="390525"/>
          </a:xfrm>
          <a:prstGeom prst="wedgeRectCallout">
            <a:avLst>
              <a:gd name="adj1" fmla="val -104496"/>
              <a:gd name="adj2" fmla="val 72772"/>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找到相关文献</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9</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条</a:t>
            </a:r>
          </a:p>
        </p:txBody>
      </p:sp>
      <p:grpSp>
        <p:nvGrpSpPr>
          <p:cNvPr id="13" name="组合 12"/>
          <p:cNvGrpSpPr>
            <a:grpSpLocks/>
          </p:cNvGrpSpPr>
          <p:nvPr/>
        </p:nvGrpSpPr>
        <p:grpSpPr bwMode="auto">
          <a:xfrm>
            <a:off x="2649538" y="2618185"/>
            <a:ext cx="2779712" cy="770334"/>
            <a:chOff x="2648932" y="3751868"/>
            <a:chExt cx="2780907" cy="1027522"/>
          </a:xfrm>
        </p:grpSpPr>
        <p:sp>
          <p:nvSpPr>
            <p:cNvPr id="11" name="矩形 10"/>
            <p:cNvSpPr/>
            <p:nvPr/>
          </p:nvSpPr>
          <p:spPr>
            <a:xfrm>
              <a:off x="2648932" y="4528465"/>
              <a:ext cx="263638" cy="250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标注 11"/>
            <p:cNvSpPr/>
            <p:nvPr/>
          </p:nvSpPr>
          <p:spPr>
            <a:xfrm>
              <a:off x="3185738" y="3751868"/>
              <a:ext cx="2244101" cy="776597"/>
            </a:xfrm>
            <a:prstGeom prst="wedgeRectCallout">
              <a:avLst>
                <a:gd name="adj1" fmla="val -60892"/>
                <a:gd name="adj2" fmla="val 6721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有这个符号的文章可以直接点击下载全文</a:t>
              </a:r>
            </a:p>
          </p:txBody>
        </p:sp>
      </p:grpSp>
      <p:sp>
        <p:nvSpPr>
          <p:cNvPr id="14" name="TextBox 13"/>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5" name="矩形 14"/>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快捷查找相关文献</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120632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79512" y="724569"/>
            <a:ext cx="8748712" cy="3935413"/>
          </a:xfrm>
        </p:spPr>
      </p:pic>
      <p:sp>
        <p:nvSpPr>
          <p:cNvPr id="5" name="矩形 4"/>
          <p:cNvSpPr/>
          <p:nvPr/>
        </p:nvSpPr>
        <p:spPr>
          <a:xfrm>
            <a:off x="844550" y="885825"/>
            <a:ext cx="471488" cy="17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矩形 5"/>
          <p:cNvSpPr/>
          <p:nvPr/>
        </p:nvSpPr>
        <p:spPr>
          <a:xfrm>
            <a:off x="1146175" y="1396604"/>
            <a:ext cx="763588" cy="1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矩形 6"/>
          <p:cNvSpPr/>
          <p:nvPr/>
        </p:nvSpPr>
        <p:spPr>
          <a:xfrm>
            <a:off x="3529014" y="2842023"/>
            <a:ext cx="847725" cy="169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2050" name="Picture 2" descr="C:\Users\查新站\AppData\Local\Temp\SNAGHTML164827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85" y="814933"/>
            <a:ext cx="62865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1116771" y="1062037"/>
            <a:ext cx="4216760" cy="1467619"/>
            <a:chOff x="1187777" y="1753386"/>
            <a:chExt cx="4213328" cy="1954814"/>
          </a:xfrm>
        </p:grpSpPr>
        <p:sp>
          <p:nvSpPr>
            <p:cNvPr id="8" name="矩形 7"/>
            <p:cNvSpPr/>
            <p:nvPr/>
          </p:nvSpPr>
          <p:spPr>
            <a:xfrm>
              <a:off x="1187777" y="1753386"/>
              <a:ext cx="621794" cy="245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 name="矩形标注 8"/>
            <p:cNvSpPr/>
            <p:nvPr/>
          </p:nvSpPr>
          <p:spPr>
            <a:xfrm>
              <a:off x="3273156" y="3092882"/>
              <a:ext cx="2127949" cy="615318"/>
            </a:xfrm>
            <a:prstGeom prst="wedgeRectCallout">
              <a:avLst>
                <a:gd name="adj1" fmla="val -128227"/>
                <a:gd name="adj2" fmla="val -22145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安装并使用相应体例</a:t>
              </a:r>
            </a:p>
          </p:txBody>
        </p:sp>
      </p:grpSp>
      <p:grpSp>
        <p:nvGrpSpPr>
          <p:cNvPr id="13" name="组合 12"/>
          <p:cNvGrpSpPr>
            <a:grpSpLocks/>
          </p:cNvGrpSpPr>
          <p:nvPr/>
        </p:nvGrpSpPr>
        <p:grpSpPr bwMode="auto">
          <a:xfrm>
            <a:off x="1835151" y="1062039"/>
            <a:ext cx="4105001" cy="645616"/>
            <a:chOff x="1941922" y="1752684"/>
            <a:chExt cx="4516272" cy="860216"/>
          </a:xfrm>
        </p:grpSpPr>
        <p:sp>
          <p:nvSpPr>
            <p:cNvPr id="11" name="矩形 10"/>
            <p:cNvSpPr/>
            <p:nvPr/>
          </p:nvSpPr>
          <p:spPr>
            <a:xfrm>
              <a:off x="1941922" y="1752684"/>
              <a:ext cx="989239" cy="245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标注 11"/>
            <p:cNvSpPr/>
            <p:nvPr/>
          </p:nvSpPr>
          <p:spPr>
            <a:xfrm>
              <a:off x="4193903" y="1814950"/>
              <a:ext cx="2264291" cy="797950"/>
            </a:xfrm>
            <a:prstGeom prst="wedgeRectCallout">
              <a:avLst>
                <a:gd name="adj1" fmla="val -102894"/>
                <a:gd name="adj2" fmla="val -41987"/>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通过网络搜索并下载其他参考文献体例</a:t>
              </a:r>
            </a:p>
          </p:txBody>
        </p:sp>
      </p:grpSp>
      <p:sp>
        <p:nvSpPr>
          <p:cNvPr id="15" name="TextBox 14"/>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6" name="矩形 15"/>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多种参考文献体例</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432070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 calcmode="lin" valueType="num">
                                      <p:cBhvr additive="base">
                                        <p:cTn id="28" dur="500" fill="hold"/>
                                        <p:tgtEl>
                                          <p:spTgt spid="2050"/>
                                        </p:tgtEl>
                                        <p:attrNameLst>
                                          <p:attrName>ppt_x</p:attrName>
                                        </p:attrNameLst>
                                      </p:cBhvr>
                                      <p:tavLst>
                                        <p:tav tm="0">
                                          <p:val>
                                            <p:strVal val="#ppt_x"/>
                                          </p:val>
                                        </p:tav>
                                        <p:tav tm="100000">
                                          <p:val>
                                            <p:strVal val="#ppt_x"/>
                                          </p:val>
                                        </p:tav>
                                      </p:tavLst>
                                    </p:anim>
                                    <p:anim calcmode="lin" valueType="num">
                                      <p:cBhvr additive="base">
                                        <p:cTn id="29"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846138"/>
            <a:ext cx="8207375" cy="3689350"/>
          </a:xfrm>
        </p:spPr>
      </p:pic>
      <p:sp>
        <p:nvSpPr>
          <p:cNvPr id="5" name="矩形 4"/>
          <p:cNvSpPr/>
          <p:nvPr/>
        </p:nvSpPr>
        <p:spPr>
          <a:xfrm>
            <a:off x="1025823" y="987574"/>
            <a:ext cx="377825" cy="170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矩形 5"/>
          <p:cNvSpPr/>
          <p:nvPr/>
        </p:nvSpPr>
        <p:spPr>
          <a:xfrm>
            <a:off x="1125066" y="1779662"/>
            <a:ext cx="782638" cy="261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3074" name="Picture 2" descr="C:\Users\查新站\AppData\Local\Temp\SNAGHTML179f6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468" y="752921"/>
            <a:ext cx="6819900" cy="397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a:grpSpLocks/>
          </p:cNvGrpSpPr>
          <p:nvPr/>
        </p:nvGrpSpPr>
        <p:grpSpPr bwMode="auto">
          <a:xfrm>
            <a:off x="1347788" y="1681163"/>
            <a:ext cx="4411662" cy="239316"/>
            <a:chOff x="1583703" y="2318994"/>
            <a:chExt cx="4411744" cy="317728"/>
          </a:xfrm>
        </p:grpSpPr>
        <p:sp>
          <p:nvSpPr>
            <p:cNvPr id="7" name="矩形 6"/>
            <p:cNvSpPr/>
            <p:nvPr/>
          </p:nvSpPr>
          <p:spPr>
            <a:xfrm>
              <a:off x="1583703" y="2318994"/>
              <a:ext cx="1451002" cy="245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 name="矩形标注 9"/>
            <p:cNvSpPr/>
            <p:nvPr/>
          </p:nvSpPr>
          <p:spPr>
            <a:xfrm>
              <a:off x="3666542" y="2330060"/>
              <a:ext cx="2328905" cy="306662"/>
            </a:xfrm>
            <a:prstGeom prst="wedgeRectCallout">
              <a:avLst>
                <a:gd name="adj1" fmla="val -74795"/>
                <a:gd name="adj2" fmla="val -14495"/>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个人云端</a:t>
              </a:r>
              <a:r>
                <a:rPr lang="en-US" altLang="zh-CN" sz="14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2G</a:t>
              </a:r>
              <a:r>
                <a:rPr lang="zh-CN" altLang="en-US" sz="14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存储空间</a:t>
              </a:r>
            </a:p>
          </p:txBody>
        </p:sp>
      </p:grpSp>
      <p:grpSp>
        <p:nvGrpSpPr>
          <p:cNvPr id="13" name="组合 12"/>
          <p:cNvGrpSpPr>
            <a:grpSpLocks/>
          </p:cNvGrpSpPr>
          <p:nvPr/>
        </p:nvGrpSpPr>
        <p:grpSpPr bwMode="auto">
          <a:xfrm>
            <a:off x="1338263" y="2197943"/>
            <a:ext cx="4421187" cy="229791"/>
            <a:chOff x="1583703" y="3026004"/>
            <a:chExt cx="4421171" cy="306087"/>
          </a:xfrm>
        </p:grpSpPr>
        <p:sp>
          <p:nvSpPr>
            <p:cNvPr id="9" name="矩形 8"/>
            <p:cNvSpPr/>
            <p:nvPr/>
          </p:nvSpPr>
          <p:spPr>
            <a:xfrm>
              <a:off x="1583703" y="3026004"/>
              <a:ext cx="1450970" cy="245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标注 11"/>
            <p:cNvSpPr/>
            <p:nvPr/>
          </p:nvSpPr>
          <p:spPr>
            <a:xfrm>
              <a:off x="3676020" y="3026004"/>
              <a:ext cx="2328854" cy="306087"/>
            </a:xfrm>
            <a:prstGeom prst="wedgeRectCallout">
              <a:avLst>
                <a:gd name="adj1" fmla="val -74795"/>
                <a:gd name="adj2" fmla="val -14495"/>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网络分享存储空间</a:t>
              </a:r>
            </a:p>
          </p:txBody>
        </p:sp>
      </p:grpSp>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528" y="843558"/>
            <a:ext cx="8161338"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p:cNvGrpSpPr>
            <a:grpSpLocks/>
          </p:cNvGrpSpPr>
          <p:nvPr/>
        </p:nvGrpSpPr>
        <p:grpSpPr bwMode="auto">
          <a:xfrm>
            <a:off x="2592388" y="1165623"/>
            <a:ext cx="4140200" cy="1386857"/>
            <a:chOff x="2828041" y="1630837"/>
            <a:chExt cx="4140096" cy="1849567"/>
          </a:xfrm>
        </p:grpSpPr>
        <p:sp>
          <p:nvSpPr>
            <p:cNvPr id="15" name="矩形 14"/>
            <p:cNvSpPr/>
            <p:nvPr/>
          </p:nvSpPr>
          <p:spPr>
            <a:xfrm>
              <a:off x="2828041" y="1630837"/>
              <a:ext cx="385752" cy="395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6" name="矩形标注 15"/>
            <p:cNvSpPr/>
            <p:nvPr/>
          </p:nvSpPr>
          <p:spPr>
            <a:xfrm>
              <a:off x="4034511" y="2065613"/>
              <a:ext cx="2933626" cy="1414791"/>
            </a:xfrm>
            <a:prstGeom prst="wedgeRectCallout">
              <a:avLst>
                <a:gd name="adj1" fmla="val -80833"/>
                <a:gd name="adj2" fmla="val -5283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通过这个按钮就可以实现一键同步到云端账户，从而实现无论何时何地都可以获取到所有您所存储的信息</a:t>
              </a:r>
            </a:p>
          </p:txBody>
        </p:sp>
      </p:grpSp>
      <p:sp>
        <p:nvSpPr>
          <p:cNvPr id="18" name="TextBox 17"/>
          <p:cNvSpPr txBox="1"/>
          <p:nvPr/>
        </p:nvSpPr>
        <p:spPr>
          <a:xfrm>
            <a:off x="251520"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9" name="矩形 18"/>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云端同步账户</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111472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additive="base">
                                        <p:cTn id="21" dur="500" fill="hold"/>
                                        <p:tgtEl>
                                          <p:spTgt spid="3074"/>
                                        </p:tgtEl>
                                        <p:attrNameLst>
                                          <p:attrName>ppt_x</p:attrName>
                                        </p:attrNameLst>
                                      </p:cBhvr>
                                      <p:tavLst>
                                        <p:tav tm="0">
                                          <p:val>
                                            <p:strVal val="#ppt_x"/>
                                          </p:val>
                                        </p:tav>
                                        <p:tav tm="100000">
                                          <p:val>
                                            <p:strVal val="#ppt_x"/>
                                          </p:val>
                                        </p:tav>
                                      </p:tavLst>
                                    </p:anim>
                                    <p:anim calcmode="lin" valueType="num">
                                      <p:cBhvr additive="base">
                                        <p:cTn id="2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788988"/>
            <a:ext cx="8461375" cy="3806825"/>
          </a:xfrm>
        </p:spPr>
      </p:pic>
      <p:sp>
        <p:nvSpPr>
          <p:cNvPr id="5" name="矩形 4"/>
          <p:cNvSpPr/>
          <p:nvPr/>
        </p:nvSpPr>
        <p:spPr>
          <a:xfrm>
            <a:off x="1043608" y="950119"/>
            <a:ext cx="436562" cy="221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12" name="组合 11"/>
          <p:cNvGrpSpPr>
            <a:grpSpLocks/>
          </p:cNvGrpSpPr>
          <p:nvPr/>
        </p:nvGrpSpPr>
        <p:grpSpPr bwMode="auto">
          <a:xfrm>
            <a:off x="1259632" y="1465660"/>
            <a:ext cx="3990503" cy="310753"/>
            <a:chOff x="1295410" y="2318994"/>
            <a:chExt cx="3990437" cy="414779"/>
          </a:xfrm>
        </p:grpSpPr>
        <p:sp>
          <p:nvSpPr>
            <p:cNvPr id="6" name="矩形 5"/>
            <p:cNvSpPr/>
            <p:nvPr/>
          </p:nvSpPr>
          <p:spPr>
            <a:xfrm>
              <a:off x="1295410" y="2318994"/>
              <a:ext cx="1536674" cy="1605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矩形标注 6"/>
            <p:cNvSpPr/>
            <p:nvPr/>
          </p:nvSpPr>
          <p:spPr>
            <a:xfrm>
              <a:off x="3239594" y="2318994"/>
              <a:ext cx="2046253" cy="414779"/>
            </a:xfrm>
            <a:prstGeom prst="wedgeRectCallout">
              <a:avLst>
                <a:gd name="adj1" fmla="val -66844"/>
                <a:gd name="adj2" fmla="val -23864"/>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安装</a:t>
              </a: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MS Word</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插件</a:t>
              </a: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2691" y="906711"/>
            <a:ext cx="5343525" cy="324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a:grpSpLocks/>
          </p:cNvGrpSpPr>
          <p:nvPr/>
        </p:nvGrpSpPr>
        <p:grpSpPr bwMode="auto">
          <a:xfrm>
            <a:off x="3871913" y="1275160"/>
            <a:ext cx="2635250" cy="1590675"/>
            <a:chOff x="3906704" y="2064470"/>
            <a:chExt cx="2635498" cy="2121031"/>
          </a:xfrm>
        </p:grpSpPr>
        <p:sp>
          <p:nvSpPr>
            <p:cNvPr id="9" name="矩形 8"/>
            <p:cNvSpPr/>
            <p:nvPr/>
          </p:nvSpPr>
          <p:spPr>
            <a:xfrm>
              <a:off x="4148027" y="2064470"/>
              <a:ext cx="2394175" cy="895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 name="矩形标注 9"/>
            <p:cNvSpPr/>
            <p:nvPr/>
          </p:nvSpPr>
          <p:spPr>
            <a:xfrm>
              <a:off x="3906704" y="3412340"/>
              <a:ext cx="1744826" cy="773161"/>
            </a:xfrm>
            <a:prstGeom prst="wedgeRectCallout">
              <a:avLst>
                <a:gd name="adj1" fmla="val -4056"/>
                <a:gd name="adj2" fmla="val -107012"/>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MS Word</a:t>
              </a:r>
              <a:r>
                <a:rPr lang="zh-CN" altLang="en-US" sz="16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下</a:t>
              </a:r>
              <a:r>
                <a:rPr lang="en-US" altLang="zh-CN" sz="1600" dirty="0" err="1">
                  <a:solidFill>
                    <a:prstClr val="white"/>
                  </a:solidFill>
                  <a:latin typeface="微软雅黑" pitchFamily="34" charset="-122"/>
                  <a:ea typeface="微软雅黑" pitchFamily="34" charset="-122"/>
                </a:rPr>
                <a:t>Mendeley</a:t>
              </a:r>
              <a:r>
                <a:rPr lang="zh-CN" altLang="en-US" sz="1600" dirty="0">
                  <a:solidFill>
                    <a:prstClr val="white"/>
                  </a:solidFill>
                  <a:latin typeface="微软雅黑" pitchFamily="34" charset="-122"/>
                  <a:ea typeface="微软雅黑" pitchFamily="34" charset="-122"/>
                </a:rPr>
                <a:t>模块</a:t>
              </a:r>
            </a:p>
          </p:txBody>
        </p:sp>
      </p:grpSp>
      <p:sp>
        <p:nvSpPr>
          <p:cNvPr id="15" name="TextBox 14"/>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6" name="矩形 15"/>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安装</a:t>
            </a:r>
            <a:r>
              <a:rPr lang="en-US" altLang="zh-CN" sz="2400" b="1" dirty="0" smtClean="0">
                <a:solidFill>
                  <a:srgbClr val="00B0F0"/>
                </a:solidFill>
                <a:latin typeface="微软雅黑" pitchFamily="34" charset="-122"/>
                <a:ea typeface="微软雅黑" pitchFamily="34" charset="-122"/>
              </a:rPr>
              <a:t>Word</a:t>
            </a:r>
            <a:r>
              <a:rPr lang="zh-CN" altLang="en-US" sz="2400" b="1" dirty="0" smtClean="0">
                <a:solidFill>
                  <a:srgbClr val="00B0F0"/>
                </a:solidFill>
                <a:latin typeface="微软雅黑" pitchFamily="34" charset="-122"/>
                <a:ea typeface="微软雅黑" pitchFamily="34" charset="-122"/>
              </a:rPr>
              <a:t>插件</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414270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1347614"/>
            <a:ext cx="7056784" cy="2215991"/>
          </a:xfrm>
          <a:prstGeom prst="rect">
            <a:avLst/>
          </a:prstGeom>
          <a:noFill/>
        </p:spPr>
        <p:txBody>
          <a:bodyPr wrap="square" rtlCol="0">
            <a:spAutoFit/>
          </a:bodyPr>
          <a:lstStyle/>
          <a:p>
            <a:pPr marL="342900" indent="-342900">
              <a:buClr>
                <a:srgbClr val="FF0000"/>
              </a:buClr>
              <a:buFont typeface="Wingdings" pitchFamily="2" charset="2"/>
              <a:buChar char="Ø"/>
            </a:pPr>
            <a:r>
              <a:rPr lang="en-US" altLang="zh-CN" sz="2000" dirty="0">
                <a:latin typeface="微软雅黑" pitchFamily="34" charset="-122"/>
                <a:ea typeface="微软雅黑" pitchFamily="34" charset="-122"/>
              </a:rPr>
              <a:t>Mendeley </a:t>
            </a:r>
            <a:r>
              <a:rPr lang="zh-CN" altLang="en-US" sz="2000" dirty="0">
                <a:latin typeface="微软雅黑" pitchFamily="34" charset="-122"/>
                <a:ea typeface="微软雅黑" pitchFamily="34" charset="-122"/>
              </a:rPr>
              <a:t>对文献的导入和管理功能较强，支持多人共享</a:t>
            </a:r>
          </a:p>
          <a:p>
            <a:pPr marL="342900" indent="-342900">
              <a:buClr>
                <a:srgbClr val="FF0000"/>
              </a:buClr>
              <a:buFont typeface="Wingdings" pitchFamily="2" charset="2"/>
              <a:buChar char="Ø"/>
            </a:pPr>
            <a:endParaRPr lang="zh-CN" altLang="en-US" sz="2000" dirty="0">
              <a:latin typeface="微软雅黑" pitchFamily="34" charset="-122"/>
              <a:ea typeface="微软雅黑" pitchFamily="34" charset="-122"/>
            </a:endParaRPr>
          </a:p>
          <a:p>
            <a:pPr marL="342900" indent="-342900">
              <a:buClr>
                <a:srgbClr val="FF0000"/>
              </a:buClr>
              <a:buFont typeface="Wingdings" pitchFamily="2" charset="2"/>
              <a:buChar char="Ø"/>
            </a:pPr>
            <a:r>
              <a:rPr lang="zh-CN" altLang="en-US" sz="2000" dirty="0">
                <a:latin typeface="微软雅黑" pitchFamily="34" charset="-122"/>
                <a:ea typeface="微软雅黑" pitchFamily="34" charset="-122"/>
              </a:rPr>
              <a:t>能快速的组织相关</a:t>
            </a:r>
            <a:r>
              <a:rPr lang="zh-CN" altLang="en-US" sz="2000" dirty="0" smtClean="0">
                <a:latin typeface="微软雅黑" pitchFamily="34" charset="-122"/>
                <a:ea typeface="微软雅黑" pitchFamily="34" charset="-122"/>
              </a:rPr>
              <a:t>文献</a:t>
            </a:r>
            <a:endParaRPr lang="en-US" altLang="zh-CN" sz="2000" dirty="0" smtClean="0">
              <a:latin typeface="微软雅黑" pitchFamily="34" charset="-122"/>
              <a:ea typeface="微软雅黑" pitchFamily="34" charset="-122"/>
            </a:endParaRPr>
          </a:p>
          <a:p>
            <a:pPr marL="342900" indent="-342900">
              <a:buClr>
                <a:srgbClr val="FF0000"/>
              </a:buClr>
              <a:buFont typeface="Wingdings" pitchFamily="2" charset="2"/>
              <a:buChar char="Ø"/>
            </a:pPr>
            <a:endParaRPr lang="en-US" altLang="zh-CN" sz="2000" dirty="0">
              <a:latin typeface="微软雅黑" pitchFamily="34" charset="-122"/>
              <a:ea typeface="微软雅黑" pitchFamily="34" charset="-122"/>
            </a:endParaRPr>
          </a:p>
          <a:p>
            <a:pPr marL="342900" indent="-342900">
              <a:buClr>
                <a:srgbClr val="FF0000"/>
              </a:buClr>
              <a:buFont typeface="Wingdings" pitchFamily="2" charset="2"/>
              <a:buChar char="Ø"/>
            </a:pPr>
            <a:r>
              <a:rPr lang="zh-CN" altLang="en-US" sz="2000" dirty="0">
                <a:latin typeface="微软雅黑" pitchFamily="34" charset="-122"/>
                <a:ea typeface="微软雅黑" pitchFamily="34" charset="-122"/>
              </a:rPr>
              <a:t>对中文文献的支持</a:t>
            </a:r>
            <a:r>
              <a:rPr lang="zh-CN" altLang="en-US" sz="2000" dirty="0" smtClean="0">
                <a:latin typeface="微软雅黑" pitchFamily="34" charset="-122"/>
                <a:ea typeface="微软雅黑" pitchFamily="34" charset="-122"/>
              </a:rPr>
              <a:t>不理想</a:t>
            </a:r>
            <a:endParaRPr lang="en-US" altLang="zh-CN" sz="2000" dirty="0" smtClean="0">
              <a:latin typeface="微软雅黑" pitchFamily="34" charset="-122"/>
              <a:ea typeface="微软雅黑" pitchFamily="34" charset="-122"/>
            </a:endParaRPr>
          </a:p>
          <a:p>
            <a:pPr marL="342900" indent="-342900">
              <a:buClr>
                <a:srgbClr val="FF0000"/>
              </a:buClr>
              <a:buFont typeface="Wingdings" pitchFamily="2" charset="2"/>
              <a:buChar char="Ø"/>
            </a:pPr>
            <a:endParaRPr lang="en-US" altLang="zh-CN" sz="2000" dirty="0">
              <a:latin typeface="微软雅黑" pitchFamily="34" charset="-122"/>
              <a:ea typeface="微软雅黑" pitchFamily="34" charset="-122"/>
            </a:endParaRPr>
          </a:p>
          <a:p>
            <a:pPr marL="285750" indent="-285750">
              <a:buClr>
                <a:srgbClr val="FF0000"/>
              </a:buClr>
              <a:buFont typeface="Wingdings" pitchFamily="2" charset="2"/>
              <a:buChar char="Ø"/>
            </a:pPr>
            <a:endParaRPr lang="zh-CN" altLang="en-US" dirty="0"/>
          </a:p>
        </p:txBody>
      </p:sp>
      <p:sp>
        <p:nvSpPr>
          <p:cNvPr id="3" name="TextBox 2"/>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4" name="矩形 3"/>
          <p:cNvSpPr/>
          <p:nvPr/>
        </p:nvSpPr>
        <p:spPr>
          <a:xfrm>
            <a:off x="2483768" y="227424"/>
            <a:ext cx="4896544" cy="461665"/>
          </a:xfrm>
          <a:prstGeom prst="rect">
            <a:avLst/>
          </a:prstGeom>
        </p:spPr>
        <p:txBody>
          <a:bodyPr wrap="square">
            <a:spAutoFit/>
          </a:bodyPr>
          <a:lstStyle/>
          <a:p>
            <a:r>
              <a:rPr lang="en-US" altLang="zh-CN" sz="2400" b="1" dirty="0">
                <a:solidFill>
                  <a:srgbClr val="00B0F0"/>
                </a:solidFill>
                <a:latin typeface="微软雅黑" pitchFamily="34" charset="-122"/>
                <a:ea typeface="微软雅黑" pitchFamily="34" charset="-122"/>
              </a:rPr>
              <a:t>——</a:t>
            </a:r>
            <a:r>
              <a:rPr lang="en-US" altLang="zh-CN" sz="2400" b="1" dirty="0" smtClean="0">
                <a:solidFill>
                  <a:srgbClr val="00B0F0"/>
                </a:solidFill>
                <a:latin typeface="微软雅黑" pitchFamily="34" charset="-122"/>
                <a:ea typeface="微软雅黑" pitchFamily="34" charset="-122"/>
              </a:rPr>
              <a:t>Mendeley</a:t>
            </a:r>
            <a:r>
              <a:rPr lang="zh-CN" altLang="en-US" sz="2400" b="1" dirty="0" smtClean="0">
                <a:solidFill>
                  <a:srgbClr val="00B0F0"/>
                </a:solidFill>
                <a:latin typeface="微软雅黑" pitchFamily="34" charset="-122"/>
                <a:ea typeface="微软雅黑" pitchFamily="34" charset="-122"/>
              </a:rPr>
              <a:t>小结</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8177470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a:stCxn id="10" idx="6"/>
          </p:cNvCxnSpPr>
          <p:nvPr/>
        </p:nvCxnSpPr>
        <p:spPr>
          <a:xfrm>
            <a:off x="2925674" y="2571750"/>
            <a:ext cx="4074881" cy="0"/>
          </a:xfrm>
          <a:prstGeom prst="line">
            <a:avLst/>
          </a:prstGeom>
          <a:noFill/>
          <a:ln w="5715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1576227" y="1896675"/>
            <a:ext cx="1349447" cy="13501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rgbClr val="0070C0"/>
              </a:solidFill>
            </a:endParaRPr>
          </a:p>
        </p:txBody>
      </p:sp>
      <p:sp>
        <p:nvSpPr>
          <p:cNvPr id="11" name="燕尾形 10"/>
          <p:cNvSpPr/>
          <p:nvPr/>
        </p:nvSpPr>
        <p:spPr>
          <a:xfrm>
            <a:off x="1954105" y="2180250"/>
            <a:ext cx="593691" cy="783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tx1"/>
              </a:solidFill>
            </a:endParaRPr>
          </a:p>
        </p:txBody>
      </p:sp>
      <p:sp>
        <p:nvSpPr>
          <p:cNvPr id="12" name="矩形 11"/>
          <p:cNvSpPr/>
          <p:nvPr/>
        </p:nvSpPr>
        <p:spPr>
          <a:xfrm>
            <a:off x="3924561" y="2703972"/>
            <a:ext cx="2698100" cy="1315717"/>
          </a:xfrm>
          <a:prstGeom prst="rect">
            <a:avLst/>
          </a:prstGeom>
        </p:spPr>
        <p:txBody>
          <a:bodyPr wrap="square" lIns="68553" tIns="34276" rIns="68553" bIns="34276">
            <a:spAutoFit/>
          </a:bodyPr>
          <a:lstStyle/>
          <a:p>
            <a:pPr marL="214227" indent="-214227">
              <a:lnSpc>
                <a:spcPct val="150000"/>
              </a:lnSpc>
              <a:buFont typeface="Arial" panose="020B0604020202020204" pitchFamily="34" charset="0"/>
              <a:buChar char="•"/>
              <a:defRPr/>
            </a:pPr>
            <a:endParaRPr lang="en-US" altLang="zh-CN" kern="0" dirty="0" smtClean="0">
              <a:solidFill>
                <a:schemeClr val="tx1">
                  <a:lumMod val="75000"/>
                  <a:lumOff val="25000"/>
                </a:schemeClr>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en-US" altLang="zh-CN" kern="0" dirty="0" smtClean="0">
              <a:solidFill>
                <a:srgbClr val="FF0000"/>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 name="TextBox 1"/>
          <p:cNvSpPr txBox="1"/>
          <p:nvPr/>
        </p:nvSpPr>
        <p:spPr>
          <a:xfrm>
            <a:off x="3131840" y="1995686"/>
            <a:ext cx="3868715"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第五章 参考文献管理工具</a:t>
            </a:r>
            <a:endParaRPr lang="zh-CN" altLang="en-US" sz="2400" b="1" dirty="0">
              <a:latin typeface="微软雅黑" pitchFamily="34" charset="-122"/>
              <a:ea typeface="微软雅黑" pitchFamily="34" charset="-122"/>
            </a:endParaRPr>
          </a:p>
        </p:txBody>
      </p:sp>
      <p:sp>
        <p:nvSpPr>
          <p:cNvPr id="3" name="TextBox 2"/>
          <p:cNvSpPr txBox="1"/>
          <p:nvPr/>
        </p:nvSpPr>
        <p:spPr>
          <a:xfrm>
            <a:off x="3114826" y="2859782"/>
            <a:ext cx="3744416"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参考文献管理工具介绍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NoteExpress</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Mendeley</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solidFill>
                  <a:srgbClr val="FF0000"/>
                </a:solidFill>
                <a:latin typeface="微软雅黑" pitchFamily="34" charset="-122"/>
                <a:ea typeface="微软雅黑" pitchFamily="34" charset="-122"/>
              </a:rPr>
              <a:t>Zotero</a:t>
            </a:r>
            <a:r>
              <a:rPr lang="zh-CN" altLang="en-US" dirty="0" smtClean="0">
                <a:solidFill>
                  <a:srgbClr val="FF0000"/>
                </a:solidFill>
                <a:latin typeface="微软雅黑" pitchFamily="34" charset="-122"/>
                <a:ea typeface="微软雅黑" pitchFamily="34" charset="-122"/>
              </a:rPr>
              <a:t>主要功能介绍</a:t>
            </a:r>
            <a:endParaRPr lang="en-US" altLang="zh-CN" dirty="0" smtClean="0">
              <a:solidFill>
                <a:srgbClr val="FF0000"/>
              </a:solidFill>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043846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4294967295"/>
          </p:nvPr>
        </p:nvSpPr>
        <p:spPr>
          <a:xfrm>
            <a:off x="694821" y="987575"/>
            <a:ext cx="7164387" cy="1368152"/>
          </a:xfrm>
        </p:spPr>
        <p:txBody>
          <a:bodyPr>
            <a:normAutofit fontScale="85000" lnSpcReduction="20000"/>
          </a:bodyPr>
          <a:lstStyle/>
          <a:p>
            <a:pPr marL="0" indent="0" eaLnBrk="1" hangingPunct="1">
              <a:lnSpc>
                <a:spcPct val="150000"/>
              </a:lnSpc>
              <a:buFont typeface="Arial" pitchFamily="34" charset="0"/>
              <a:buNone/>
            </a:pPr>
            <a:r>
              <a:rPr lang="en-US" altLang="zh-CN" sz="2400" dirty="0" smtClean="0"/>
              <a:t>        </a:t>
            </a:r>
            <a:r>
              <a:rPr lang="en-US" altLang="zh-CN" sz="2400" dirty="0" err="1" smtClean="0"/>
              <a:t>Zotero</a:t>
            </a:r>
            <a:r>
              <a:rPr lang="zh-CN" altLang="en-US" sz="2400" dirty="0" smtClean="0"/>
              <a:t>是开源的文献管理工具，可以方便的收集，组织，引用，和分享文献的工具。由安德鲁</a:t>
            </a:r>
            <a:r>
              <a:rPr lang="en-US" altLang="zh-CN" sz="2400" dirty="0" smtClean="0"/>
              <a:t>·w·</a:t>
            </a:r>
            <a:r>
              <a:rPr lang="zh-CN" altLang="en-US" sz="2400" dirty="0" smtClean="0"/>
              <a:t>梅隆基金会，斯隆基金会以及美国博物馆和图书馆服务协会资助开发。</a:t>
            </a:r>
            <a:endParaRPr lang="en-US" altLang="zh-CN" sz="2400" dirty="0" smtClean="0"/>
          </a:p>
        </p:txBody>
      </p:sp>
      <p:sp>
        <p:nvSpPr>
          <p:cNvPr id="114693" name="矩形 82"/>
          <p:cNvSpPr>
            <a:spLocks noChangeArrowheads="1"/>
          </p:cNvSpPr>
          <p:nvPr/>
        </p:nvSpPr>
        <p:spPr bwMode="auto">
          <a:xfrm>
            <a:off x="581436" y="2950520"/>
            <a:ext cx="25905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rgbClr val="3B9AF1"/>
                </a:solidFill>
                <a:hlinkClick r:id="rId2"/>
              </a:rPr>
              <a:t>https://www.zotero.org/</a:t>
            </a:r>
            <a:endParaRPr lang="zh-CN" altLang="en-US" b="1" dirty="0"/>
          </a:p>
        </p:txBody>
      </p:sp>
      <p:sp>
        <p:nvSpPr>
          <p:cNvPr id="83" name="TextBox 82"/>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2" name="矩形 1"/>
          <p:cNvSpPr/>
          <p:nvPr/>
        </p:nvSpPr>
        <p:spPr>
          <a:xfrm>
            <a:off x="2843809" y="299432"/>
            <a:ext cx="2866412"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en-US" altLang="zh-CN" b="1" dirty="0" err="1" smtClean="0">
                <a:solidFill>
                  <a:srgbClr val="00B0F0"/>
                </a:solidFill>
                <a:latin typeface="微软雅黑" pitchFamily="34" charset="-122"/>
                <a:ea typeface="微软雅黑" pitchFamily="34" charset="-122"/>
              </a:rPr>
              <a:t>Zotero</a:t>
            </a:r>
            <a:r>
              <a:rPr lang="zh-CN" altLang="en-US" b="1" dirty="0" smtClean="0">
                <a:solidFill>
                  <a:srgbClr val="00B0F0"/>
                </a:solidFill>
                <a:latin typeface="微软雅黑" pitchFamily="34" charset="-122"/>
                <a:ea typeface="微软雅黑" pitchFamily="34" charset="-122"/>
              </a:rPr>
              <a:t>主要功能介绍</a:t>
            </a:r>
            <a:endParaRPr lang="zh-CN" altLang="en-US" b="1" dirty="0">
              <a:solidFill>
                <a:srgbClr val="00B0F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2445581"/>
            <a:ext cx="3294407" cy="207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829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1203598"/>
            <a:ext cx="7200800" cy="646331"/>
          </a:xfrm>
          <a:prstGeom prst="rect">
            <a:avLst/>
          </a:prstGeom>
          <a:noFill/>
        </p:spPr>
        <p:txBody>
          <a:bodyPr wrap="square" rtlCol="0">
            <a:spAutoFit/>
          </a:bodyPr>
          <a:lstStyle/>
          <a:p>
            <a:r>
              <a:rPr lang="en-US" altLang="zh-CN" dirty="0" err="1" smtClean="0">
                <a:latin typeface="微软雅黑" pitchFamily="34" charset="-122"/>
                <a:ea typeface="微软雅黑" pitchFamily="34" charset="-122"/>
              </a:rPr>
              <a:t>Zotero</a:t>
            </a:r>
            <a:r>
              <a:rPr lang="zh-CN" altLang="en-US" dirty="0" smtClean="0">
                <a:latin typeface="微软雅黑" pitchFamily="34" charset="-122"/>
                <a:ea typeface="微软雅黑" pitchFamily="34" charset="-122"/>
              </a:rPr>
              <a:t>可以嵌入浏览器，保存</a:t>
            </a:r>
            <a:r>
              <a:rPr lang="en-US" altLang="zh-CN" dirty="0" smtClean="0">
                <a:latin typeface="微软雅黑" pitchFamily="34" charset="-122"/>
                <a:ea typeface="微软雅黑" pitchFamily="34" charset="-122"/>
              </a:rPr>
              <a:t>PDF</a:t>
            </a:r>
            <a:r>
              <a:rPr lang="zh-CN" altLang="en-US" dirty="0" smtClean="0">
                <a:latin typeface="微软雅黑" pitchFamily="34" charset="-122"/>
                <a:ea typeface="微软雅黑" pitchFamily="34" charset="-122"/>
              </a:rPr>
              <a:t>格式全文、图片、声像、网页等多种形式信息，可以自动全文内容方便检索。</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143938"/>
            <a:ext cx="2952328" cy="208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843809" y="299432"/>
            <a:ext cx="2866412"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en-US" altLang="zh-CN" b="1" dirty="0" err="1" smtClean="0">
                <a:solidFill>
                  <a:srgbClr val="00B0F0"/>
                </a:solidFill>
                <a:latin typeface="微软雅黑" pitchFamily="34" charset="-122"/>
                <a:ea typeface="微软雅黑" pitchFamily="34" charset="-122"/>
              </a:rPr>
              <a:t>Zotero</a:t>
            </a:r>
            <a:r>
              <a:rPr lang="zh-CN" altLang="en-US" b="1" dirty="0" smtClean="0">
                <a:solidFill>
                  <a:srgbClr val="00B0F0"/>
                </a:solidFill>
                <a:latin typeface="微软雅黑" pitchFamily="34" charset="-122"/>
                <a:ea typeface="微软雅黑" pitchFamily="34" charset="-122"/>
              </a:rPr>
              <a:t>主要功能介绍</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0850385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内容占位符 6"/>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38807" y="706438"/>
            <a:ext cx="7921625" cy="4030662"/>
          </a:xfrm>
        </p:spPr>
      </p:pic>
      <p:sp>
        <p:nvSpPr>
          <p:cNvPr id="11" name="圆角矩形 10"/>
          <p:cNvSpPr/>
          <p:nvPr/>
        </p:nvSpPr>
        <p:spPr>
          <a:xfrm>
            <a:off x="5940425" y="1608535"/>
            <a:ext cx="2413000" cy="4655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722710"/>
            <a:ext cx="6940550" cy="406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1803401" y="2441973"/>
            <a:ext cx="2479675" cy="1202531"/>
            <a:chOff x="1244338" y="3733014"/>
            <a:chExt cx="2479250" cy="1602362"/>
          </a:xfrm>
        </p:grpSpPr>
        <p:sp>
          <p:nvSpPr>
            <p:cNvPr id="17" name="矩形 16"/>
            <p:cNvSpPr/>
            <p:nvPr/>
          </p:nvSpPr>
          <p:spPr>
            <a:xfrm>
              <a:off x="1244338" y="3733014"/>
              <a:ext cx="2479250" cy="518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标注 21"/>
            <p:cNvSpPr/>
            <p:nvPr/>
          </p:nvSpPr>
          <p:spPr>
            <a:xfrm>
              <a:off x="2283973" y="4768996"/>
              <a:ext cx="1439615" cy="566380"/>
            </a:xfrm>
            <a:prstGeom prst="wedgeRectCallout">
              <a:avLst>
                <a:gd name="adj1" fmla="val -35279"/>
                <a:gd name="adj2" fmla="val -157500"/>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火狐插件版</a:t>
              </a:r>
            </a:p>
          </p:txBody>
        </p:sp>
      </p:grpSp>
      <p:grpSp>
        <p:nvGrpSpPr>
          <p:cNvPr id="4" name="组合 3"/>
          <p:cNvGrpSpPr>
            <a:grpSpLocks/>
          </p:cNvGrpSpPr>
          <p:nvPr/>
        </p:nvGrpSpPr>
        <p:grpSpPr bwMode="auto">
          <a:xfrm>
            <a:off x="5348288" y="2441973"/>
            <a:ext cx="2608262" cy="1101328"/>
            <a:chOff x="4788816" y="3733014"/>
            <a:chExt cx="2608375" cy="1467774"/>
          </a:xfrm>
        </p:grpSpPr>
        <p:sp>
          <p:nvSpPr>
            <p:cNvPr id="21" name="圆角矩形 20"/>
            <p:cNvSpPr/>
            <p:nvPr/>
          </p:nvSpPr>
          <p:spPr>
            <a:xfrm>
              <a:off x="4788816" y="3733014"/>
              <a:ext cx="2581387" cy="5188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标注 22"/>
            <p:cNvSpPr/>
            <p:nvPr/>
          </p:nvSpPr>
          <p:spPr>
            <a:xfrm>
              <a:off x="5492976" y="4625752"/>
              <a:ext cx="1904215" cy="575036"/>
            </a:xfrm>
            <a:prstGeom prst="wedgeRectCallout">
              <a:avLst>
                <a:gd name="adj1" fmla="val -36089"/>
                <a:gd name="adj2" fmla="val -13887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ln>
                    <a:solidFill>
                      <a:schemeClr val="bg1"/>
                    </a:solidFill>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Windows</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下载版</a:t>
              </a:r>
            </a:p>
          </p:txBody>
        </p:sp>
      </p:grpSp>
      <p:sp>
        <p:nvSpPr>
          <p:cNvPr id="12" name="TextBox 11"/>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3" name="矩形 12"/>
          <p:cNvSpPr/>
          <p:nvPr/>
        </p:nvSpPr>
        <p:spPr>
          <a:xfrm>
            <a:off x="2843809" y="299432"/>
            <a:ext cx="2866412"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en-US" altLang="zh-CN" b="1" dirty="0" err="1" smtClean="0">
                <a:solidFill>
                  <a:srgbClr val="00B0F0"/>
                </a:solidFill>
                <a:latin typeface="微软雅黑" pitchFamily="34" charset="-122"/>
                <a:ea typeface="微软雅黑" pitchFamily="34" charset="-122"/>
              </a:rPr>
              <a:t>Zotero</a:t>
            </a:r>
            <a:r>
              <a:rPr lang="zh-CN" altLang="en-US" b="1" dirty="0" smtClean="0">
                <a:solidFill>
                  <a:srgbClr val="00B0F0"/>
                </a:solidFill>
                <a:latin typeface="微软雅黑" pitchFamily="34" charset="-122"/>
                <a:ea typeface="微软雅黑" pitchFamily="34" charset="-122"/>
              </a:rPr>
              <a:t>下载安装</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474978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C:\Users\查新站\AppData\Local\Temp\SNAGHTMLa103ab.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33027" y="731838"/>
            <a:ext cx="7999413" cy="4000500"/>
          </a:xfrm>
          <a:solidFill>
            <a:srgbClr val="C00000"/>
          </a:solidFill>
        </p:spPr>
      </p:pic>
      <p:sp>
        <p:nvSpPr>
          <p:cNvPr id="4" name="矩形 3"/>
          <p:cNvSpPr/>
          <p:nvPr/>
        </p:nvSpPr>
        <p:spPr>
          <a:xfrm>
            <a:off x="544514" y="731044"/>
            <a:ext cx="7997825" cy="466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544514" y="1197769"/>
            <a:ext cx="2130425" cy="3533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2674938" y="1197769"/>
            <a:ext cx="3073400" cy="3533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5748338" y="1197769"/>
            <a:ext cx="2794000" cy="3533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标注 9"/>
          <p:cNvSpPr/>
          <p:nvPr/>
        </p:nvSpPr>
        <p:spPr>
          <a:xfrm>
            <a:off x="6143626" y="837010"/>
            <a:ext cx="1527175" cy="276225"/>
          </a:xfrm>
          <a:prstGeom prst="wedgeRectCallout">
            <a:avLst>
              <a:gd name="adj1" fmla="val -88480"/>
              <a:gd name="adj2" fmla="val 5980"/>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菜单栏</a:t>
            </a:r>
          </a:p>
        </p:txBody>
      </p:sp>
      <p:sp>
        <p:nvSpPr>
          <p:cNvPr id="13" name="矩形标注 12"/>
          <p:cNvSpPr/>
          <p:nvPr/>
        </p:nvSpPr>
        <p:spPr>
          <a:xfrm>
            <a:off x="1162050" y="2067695"/>
            <a:ext cx="1281113" cy="420712"/>
          </a:xfrm>
          <a:prstGeom prst="wedgeRectCallout">
            <a:avLst>
              <a:gd name="adj1" fmla="val -34804"/>
              <a:gd name="adj2" fmla="val -145732"/>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分组</a:t>
            </a:r>
          </a:p>
        </p:txBody>
      </p:sp>
      <p:sp>
        <p:nvSpPr>
          <p:cNvPr id="14" name="矩形标注 13"/>
          <p:cNvSpPr/>
          <p:nvPr/>
        </p:nvSpPr>
        <p:spPr>
          <a:xfrm>
            <a:off x="3522664" y="2488407"/>
            <a:ext cx="1385887" cy="485775"/>
          </a:xfrm>
          <a:prstGeom prst="wedgeRectCallout">
            <a:avLst>
              <a:gd name="adj1" fmla="val -34068"/>
              <a:gd name="adj2" fmla="val -19630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文献区</a:t>
            </a:r>
          </a:p>
        </p:txBody>
      </p:sp>
      <p:sp>
        <p:nvSpPr>
          <p:cNvPr id="17" name="矩形标注 16"/>
          <p:cNvSpPr/>
          <p:nvPr/>
        </p:nvSpPr>
        <p:spPr>
          <a:xfrm>
            <a:off x="6567884" y="2067695"/>
            <a:ext cx="1460500" cy="571922"/>
          </a:xfrm>
          <a:prstGeom prst="wedgeRectCallout">
            <a:avLst>
              <a:gd name="adj1" fmla="val -23039"/>
              <a:gd name="adj2" fmla="val 127945"/>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 </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文献细节区</a:t>
            </a:r>
          </a:p>
        </p:txBody>
      </p:sp>
      <p:sp>
        <p:nvSpPr>
          <p:cNvPr id="15" name="TextBox 14"/>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6" name="矩形 15"/>
          <p:cNvSpPr/>
          <p:nvPr/>
        </p:nvSpPr>
        <p:spPr>
          <a:xfrm>
            <a:off x="2443162"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——Windows</a:t>
            </a:r>
            <a:r>
              <a:rPr lang="zh-CN" altLang="en-US" b="1" dirty="0" smtClean="0">
                <a:solidFill>
                  <a:srgbClr val="00B0F0"/>
                </a:solidFill>
                <a:latin typeface="微软雅黑" pitchFamily="34" charset="-122"/>
                <a:ea typeface="微软雅黑" pitchFamily="34" charset="-122"/>
              </a:rPr>
              <a:t>下载版界面</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622374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914" y="1203598"/>
            <a:ext cx="7488831" cy="646331"/>
          </a:xfrm>
          <a:prstGeom prst="rect">
            <a:avLst/>
          </a:prstGeom>
        </p:spPr>
        <p:txBody>
          <a:bodyPr wrap="square">
            <a:spAutoFit/>
          </a:bodyPr>
          <a:lstStyle/>
          <a:p>
            <a:r>
              <a:rPr lang="zh-CN" altLang="en-US" dirty="0" smtClean="0">
                <a:latin typeface="微软雅黑" pitchFamily="34" charset="-122"/>
                <a:ea typeface="微软雅黑" pitchFamily="34" charset="-122"/>
              </a:rPr>
              <a:t>参考文献管理工具是集</a:t>
            </a:r>
            <a:r>
              <a:rPr lang="zh-CN" altLang="en-US" dirty="0">
                <a:latin typeface="微软雅黑" pitchFamily="34" charset="-122"/>
                <a:ea typeface="微软雅黑" pitchFamily="34" charset="-122"/>
              </a:rPr>
              <a:t>参考文献的检索、收集、整理功能于一体，</a:t>
            </a:r>
            <a:r>
              <a:rPr lang="zh-CN" altLang="en-US" dirty="0" smtClean="0">
                <a:latin typeface="微软雅黑" pitchFamily="34" charset="-122"/>
                <a:ea typeface="微软雅黑" pitchFamily="34" charset="-122"/>
              </a:rPr>
              <a:t>能够帮助您高效</a:t>
            </a:r>
            <a:r>
              <a:rPr lang="zh-CN" altLang="en-US" dirty="0">
                <a:latin typeface="微软雅黑" pitchFamily="34" charset="-122"/>
                <a:ea typeface="微软雅黑" pitchFamily="34" charset="-122"/>
              </a:rPr>
              <a:t>管理和快速生成参考文献</a:t>
            </a:r>
            <a:r>
              <a:rPr lang="zh-CN" altLang="en-US" dirty="0" smtClean="0">
                <a:latin typeface="微软雅黑" pitchFamily="34" charset="-122"/>
                <a:ea typeface="微软雅黑" pitchFamily="34" charset="-122"/>
              </a:rPr>
              <a:t>的工具类软件</a:t>
            </a:r>
            <a:endParaRPr lang="zh-CN" altLang="en-US" dirty="0">
              <a:latin typeface="微软雅黑" pitchFamily="34" charset="-122"/>
              <a:ea typeface="微软雅黑" pitchFamily="34" charset="-122"/>
            </a:endParaRPr>
          </a:p>
        </p:txBody>
      </p:sp>
      <p:sp>
        <p:nvSpPr>
          <p:cNvPr id="4" name="TextBox 3"/>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5" name="矩形 4"/>
          <p:cNvSpPr/>
          <p:nvPr/>
        </p:nvSpPr>
        <p:spPr>
          <a:xfrm>
            <a:off x="2662461" y="237877"/>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a:t>
            </a:r>
            <a:r>
              <a:rPr lang="zh-CN" altLang="en-US" sz="2400" b="1" dirty="0" smtClean="0">
                <a:solidFill>
                  <a:srgbClr val="00B0F0"/>
                </a:solidFill>
                <a:latin typeface="微软雅黑" pitchFamily="34" charset="-122"/>
                <a:ea typeface="微软雅黑" pitchFamily="34" charset="-122"/>
              </a:rPr>
              <a:t>功能介绍</a:t>
            </a:r>
            <a:endParaRPr lang="zh-CN" altLang="en-US" sz="2400" b="1" dirty="0">
              <a:solidFill>
                <a:srgbClr val="00B0F0"/>
              </a:solidFill>
              <a:latin typeface="微软雅黑" pitchFamily="34" charset="-122"/>
              <a:ea typeface="微软雅黑" pitchFamily="34" charset="-122"/>
            </a:endParaRPr>
          </a:p>
        </p:txBody>
      </p:sp>
      <p:grpSp>
        <p:nvGrpSpPr>
          <p:cNvPr id="6" name="组合 2"/>
          <p:cNvGrpSpPr>
            <a:grpSpLocks/>
          </p:cNvGrpSpPr>
          <p:nvPr/>
        </p:nvGrpSpPr>
        <p:grpSpPr bwMode="auto">
          <a:xfrm>
            <a:off x="804863" y="2174875"/>
            <a:ext cx="1656000" cy="2052000"/>
            <a:chOff x="755650" y="2420888"/>
            <a:chExt cx="2160588" cy="2891793"/>
          </a:xfrm>
        </p:grpSpPr>
        <p:sp>
          <p:nvSpPr>
            <p:cNvPr id="7" name="Oval 10"/>
            <p:cNvSpPr>
              <a:spLocks noChangeArrowheads="1"/>
            </p:cNvSpPr>
            <p:nvPr/>
          </p:nvSpPr>
          <p:spPr bwMode="gray">
            <a:xfrm>
              <a:off x="755650" y="2420888"/>
              <a:ext cx="2160588" cy="2160589"/>
            </a:xfrm>
            <a:prstGeom prst="ellipse">
              <a:avLst/>
            </a:prstGeom>
            <a:gradFill rotWithShape="1">
              <a:gsLst>
                <a:gs pos="0">
                  <a:srgbClr val="800080">
                    <a:gamma/>
                    <a:tint val="0"/>
                    <a:invGamma/>
                  </a:srgbClr>
                </a:gs>
                <a:gs pos="50000">
                  <a:srgbClr val="800080"/>
                </a:gs>
                <a:gs pos="100000">
                  <a:srgbClr val="800080">
                    <a:gamma/>
                    <a:tint val="0"/>
                    <a:invGamma/>
                  </a:srgb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kern="0">
                <a:solidFill>
                  <a:sysClr val="windowText" lastClr="000000"/>
                </a:solidFill>
              </a:endParaRPr>
            </a:p>
          </p:txBody>
        </p:sp>
        <p:sp>
          <p:nvSpPr>
            <p:cNvPr id="8" name="Oval 11"/>
            <p:cNvSpPr>
              <a:spLocks noChangeArrowheads="1"/>
            </p:cNvSpPr>
            <p:nvPr/>
          </p:nvSpPr>
          <p:spPr bwMode="gray">
            <a:xfrm>
              <a:off x="755650" y="2420888"/>
              <a:ext cx="2160588" cy="2160589"/>
            </a:xfrm>
            <a:prstGeom prst="ellipse">
              <a:avLst/>
            </a:prstGeom>
            <a:gradFill rotWithShape="1">
              <a:gsLst>
                <a:gs pos="0">
                  <a:srgbClr val="800080">
                    <a:alpha val="32001"/>
                  </a:srgbClr>
                </a:gs>
                <a:gs pos="100000">
                  <a:srgbClr val="800080">
                    <a:gamma/>
                    <a:shade val="0"/>
                    <a:invGamma/>
                    <a:alpha val="89999"/>
                  </a:srgb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kern="0">
                <a:solidFill>
                  <a:sysClr val="windowText" lastClr="000000"/>
                </a:solidFill>
              </a:endParaRPr>
            </a:p>
          </p:txBody>
        </p:sp>
        <p:sp>
          <p:nvSpPr>
            <p:cNvPr id="9" name="Oval 12"/>
            <p:cNvSpPr>
              <a:spLocks noChangeArrowheads="1"/>
            </p:cNvSpPr>
            <p:nvPr/>
          </p:nvSpPr>
          <p:spPr bwMode="gray">
            <a:xfrm>
              <a:off x="896938" y="2562176"/>
              <a:ext cx="1878012" cy="1878013"/>
            </a:xfrm>
            <a:prstGeom prst="ellipse">
              <a:avLst/>
            </a:prstGeom>
            <a:gradFill rotWithShape="1">
              <a:gsLst>
                <a:gs pos="0">
                  <a:srgbClr val="800080">
                    <a:gamma/>
                    <a:shade val="54118"/>
                    <a:invGamma/>
                  </a:srgbClr>
                </a:gs>
                <a:gs pos="50000">
                  <a:srgbClr val="800080"/>
                </a:gs>
                <a:gs pos="100000">
                  <a:srgbClr val="800080">
                    <a:gamma/>
                    <a:shade val="54118"/>
                    <a:invGamma/>
                  </a:srgb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kern="0">
                <a:solidFill>
                  <a:sysClr val="windowText" lastClr="000000"/>
                </a:solidFill>
              </a:endParaRPr>
            </a:p>
          </p:txBody>
        </p:sp>
        <p:sp>
          <p:nvSpPr>
            <p:cNvPr id="10" name="Oval 13"/>
            <p:cNvSpPr>
              <a:spLocks noChangeArrowheads="1"/>
            </p:cNvSpPr>
            <p:nvPr/>
          </p:nvSpPr>
          <p:spPr bwMode="gray">
            <a:xfrm>
              <a:off x="898525" y="2565351"/>
              <a:ext cx="1878013" cy="1878013"/>
            </a:xfrm>
            <a:prstGeom prst="ellipse">
              <a:avLst/>
            </a:prstGeom>
            <a:gradFill rotWithShape="1">
              <a:gsLst>
                <a:gs pos="0">
                  <a:srgbClr val="800080">
                    <a:gamma/>
                    <a:shade val="63529"/>
                    <a:invGamma/>
                  </a:srgbClr>
                </a:gs>
                <a:gs pos="100000">
                  <a:srgbClr val="800080">
                    <a:alpha val="0"/>
                  </a:srgbClr>
                </a:gs>
              </a:gsLst>
              <a:lin ang="2700000" scaled="1"/>
            </a:gradFill>
            <a:ln w="38100" algn="ctr">
              <a:noFill/>
              <a:round/>
              <a:headEnd/>
              <a:tailEnd/>
            </a:ln>
            <a:effectLst/>
          </p:spPr>
          <p:txBody>
            <a:bodyPr anchor="ctr">
              <a:spAutoFit/>
            </a:bodyPr>
            <a:lstStyle/>
            <a:p>
              <a:pPr fontAlgn="auto">
                <a:spcBef>
                  <a:spcPts val="0"/>
                </a:spcBef>
                <a:spcAft>
                  <a:spcPts val="0"/>
                </a:spcAft>
                <a:defRPr/>
              </a:pPr>
              <a:endParaRPr lang="zh-CN" altLang="en-US" kern="0">
                <a:solidFill>
                  <a:sysClr val="windowText" lastClr="000000"/>
                </a:solidFill>
              </a:endParaRPr>
            </a:p>
          </p:txBody>
        </p:sp>
        <p:sp>
          <p:nvSpPr>
            <p:cNvPr id="11" name="Oval 14"/>
            <p:cNvSpPr>
              <a:spLocks noChangeArrowheads="1"/>
            </p:cNvSpPr>
            <p:nvPr/>
          </p:nvSpPr>
          <p:spPr bwMode="gray">
            <a:xfrm>
              <a:off x="990600" y="2655838"/>
              <a:ext cx="1690688" cy="1690689"/>
            </a:xfrm>
            <a:prstGeom prst="ellipse">
              <a:avLst/>
            </a:prstGeom>
            <a:solidFill>
              <a:srgbClr val="333333"/>
            </a:solidFill>
            <a:ln w="38100" algn="ctr">
              <a:noFill/>
              <a:round/>
              <a:headEnd/>
              <a:tailEnd/>
            </a:ln>
            <a:effectLst/>
          </p:spPr>
          <p:txBody>
            <a:bodyPr anchor="ctr">
              <a:spAutoFit/>
            </a:bodyPr>
            <a:lstStyle/>
            <a:p>
              <a:pPr fontAlgn="auto">
                <a:spcBef>
                  <a:spcPts val="0"/>
                </a:spcBef>
                <a:spcAft>
                  <a:spcPts val="0"/>
                </a:spcAft>
                <a:defRPr/>
              </a:pPr>
              <a:endParaRPr lang="zh-CN" altLang="en-US" kern="0">
                <a:solidFill>
                  <a:sysClr val="windowText" lastClr="000000"/>
                </a:solidFill>
              </a:endParaRPr>
            </a:p>
          </p:txBody>
        </p:sp>
        <p:grpSp>
          <p:nvGrpSpPr>
            <p:cNvPr id="12" name="Group 15"/>
            <p:cNvGrpSpPr>
              <a:grpSpLocks/>
            </p:cNvGrpSpPr>
            <p:nvPr/>
          </p:nvGrpSpPr>
          <p:grpSpPr bwMode="auto">
            <a:xfrm>
              <a:off x="1017588" y="2681238"/>
              <a:ext cx="1636713" cy="1636713"/>
              <a:chOff x="4166" y="1706"/>
              <a:chExt cx="1252" cy="1252"/>
            </a:xfrm>
          </p:grpSpPr>
          <p:sp>
            <p:nvSpPr>
              <p:cNvPr id="15"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16" name="Oval 17"/>
              <p:cNvSpPr>
                <a:spLocks noChangeArrowheads="1"/>
              </p:cNvSpPr>
              <p:nvPr/>
            </p:nvSpPr>
            <p:spPr bwMode="gray">
              <a:xfrm>
                <a:off x="4182" y="1713"/>
                <a:ext cx="1222" cy="1219"/>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17" name="Oval 18"/>
              <p:cNvSpPr>
                <a:spLocks noChangeArrowheads="1"/>
              </p:cNvSpPr>
              <p:nvPr/>
            </p:nvSpPr>
            <p:spPr bwMode="gray">
              <a:xfrm>
                <a:off x="4195" y="1725"/>
                <a:ext cx="1162" cy="113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18" name="Oval 19"/>
              <p:cNvSpPr>
                <a:spLocks noChangeArrowheads="1"/>
              </p:cNvSpPr>
              <p:nvPr/>
            </p:nvSpPr>
            <p:spPr bwMode="gray">
              <a:xfrm>
                <a:off x="4263" y="1757"/>
                <a:ext cx="1033" cy="92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grpSp>
        <p:sp>
          <p:nvSpPr>
            <p:cNvPr id="13" name="AutoShape 35"/>
            <p:cNvSpPr>
              <a:spLocks noChangeArrowheads="1"/>
            </p:cNvSpPr>
            <p:nvPr/>
          </p:nvSpPr>
          <p:spPr bwMode="auto">
            <a:xfrm>
              <a:off x="804863" y="4796743"/>
              <a:ext cx="2057400" cy="515938"/>
            </a:xfrm>
            <a:prstGeom prst="roundRect">
              <a:avLst>
                <a:gd name="adj" fmla="val 50000"/>
              </a:avLst>
            </a:prstGeom>
            <a:noFill/>
            <a:ln w="38100" algn="ctr">
              <a:solidFill>
                <a:sysClr val="windowText" lastClr="000000"/>
              </a:solidFill>
              <a:round/>
              <a:headEnd/>
              <a:tailEnd/>
            </a:ln>
            <a:effectLst/>
          </p:spPr>
          <p:txBody>
            <a:bodyPr wrap="none" anchor="ctr"/>
            <a:lstStyle/>
            <a:p>
              <a:pPr algn="ctr" fontAlgn="auto">
                <a:spcBef>
                  <a:spcPts val="0"/>
                </a:spcBef>
                <a:spcAft>
                  <a:spcPts val="0"/>
                </a:spcAft>
                <a:defRPr/>
              </a:pPr>
              <a:r>
                <a:rPr lang="zh-CN" altLang="en-US" sz="1600" b="1" kern="0" dirty="0">
                  <a:solidFill>
                    <a:srgbClr val="FF0000"/>
                  </a:solidFill>
                  <a:latin typeface="微软雅黑" pitchFamily="34" charset="-122"/>
                  <a:ea typeface="微软雅黑" pitchFamily="34" charset="-122"/>
                </a:rPr>
                <a:t>多</a:t>
              </a:r>
              <a:r>
                <a:rPr lang="zh-CN" altLang="en-US" sz="1600" b="1" kern="0" dirty="0" smtClean="0">
                  <a:solidFill>
                    <a:srgbClr val="FF0000"/>
                  </a:solidFill>
                  <a:latin typeface="微软雅黑" pitchFamily="34" charset="-122"/>
                  <a:ea typeface="微软雅黑" pitchFamily="34" charset="-122"/>
                </a:rPr>
                <a:t>种</a:t>
              </a:r>
              <a:r>
                <a:rPr lang="zh-CN" altLang="en-US" sz="1600" b="1" kern="0" dirty="0">
                  <a:solidFill>
                    <a:srgbClr val="FF0000"/>
                  </a:solidFill>
                  <a:latin typeface="微软雅黑" pitchFamily="34" charset="-122"/>
                  <a:ea typeface="微软雅黑" pitchFamily="34" charset="-122"/>
                </a:rPr>
                <a:t>建库方法</a:t>
              </a:r>
              <a:endParaRPr lang="en-US" altLang="zh-CN" sz="1600" b="1" kern="0" dirty="0">
                <a:solidFill>
                  <a:srgbClr val="FF0000"/>
                </a:solidFill>
                <a:latin typeface="微软雅黑" pitchFamily="34" charset="-122"/>
                <a:ea typeface="微软雅黑" pitchFamily="34" charset="-122"/>
              </a:endParaRPr>
            </a:p>
          </p:txBody>
        </p:sp>
        <p:sp>
          <p:nvSpPr>
            <p:cNvPr id="14" name="Text Box 38"/>
            <p:cNvSpPr txBox="1">
              <a:spLocks noChangeArrowheads="1"/>
            </p:cNvSpPr>
            <p:nvPr/>
          </p:nvSpPr>
          <p:spPr bwMode="gray">
            <a:xfrm>
              <a:off x="1425326" y="3219401"/>
              <a:ext cx="886873" cy="538577"/>
            </a:xfrm>
            <a:prstGeom prst="rect">
              <a:avLst/>
            </a:prstGeom>
            <a:noFill/>
            <a:ln w="9525" algn="ctr">
              <a:noFill/>
              <a:miter lim="800000"/>
              <a:headEnd/>
              <a:tailEnd/>
            </a:ln>
            <a:effectLst/>
          </p:spPr>
          <p:txBody>
            <a:bodyPr wrap="none">
              <a:spAutoFit/>
            </a:bodyPr>
            <a:lstStyle/>
            <a:p>
              <a:pPr fontAlgn="auto">
                <a:spcBef>
                  <a:spcPts val="0"/>
                </a:spcBef>
                <a:spcAft>
                  <a:spcPts val="0"/>
                </a:spcAft>
                <a:defRPr/>
              </a:pPr>
              <a:r>
                <a:rPr lang="zh-CN" altLang="en-US" sz="2000" b="1" kern="0" dirty="0">
                  <a:solidFill>
                    <a:srgbClr val="FF0000"/>
                  </a:solidFill>
                  <a:latin typeface="微软雅黑" pitchFamily="34" charset="-122"/>
                  <a:ea typeface="微软雅黑" pitchFamily="34" charset="-122"/>
                </a:rPr>
                <a:t>建库</a:t>
              </a:r>
              <a:endParaRPr lang="en-US" altLang="zh-CN" sz="2000" b="1" kern="0" dirty="0">
                <a:solidFill>
                  <a:srgbClr val="FF0000"/>
                </a:solidFill>
                <a:latin typeface="微软雅黑" pitchFamily="34" charset="-122"/>
                <a:ea typeface="微软雅黑" pitchFamily="34" charset="-122"/>
              </a:endParaRPr>
            </a:p>
          </p:txBody>
        </p:sp>
      </p:grpSp>
      <p:grpSp>
        <p:nvGrpSpPr>
          <p:cNvPr id="19" name="组合 44"/>
          <p:cNvGrpSpPr>
            <a:grpSpLocks/>
          </p:cNvGrpSpPr>
          <p:nvPr/>
        </p:nvGrpSpPr>
        <p:grpSpPr bwMode="auto">
          <a:xfrm>
            <a:off x="3544499" y="2172158"/>
            <a:ext cx="1656000" cy="2061066"/>
            <a:chOff x="3492500" y="2427238"/>
            <a:chExt cx="2160588" cy="2895367"/>
          </a:xfrm>
        </p:grpSpPr>
        <p:sp>
          <p:nvSpPr>
            <p:cNvPr id="20" name="Oval 20"/>
            <p:cNvSpPr>
              <a:spLocks noChangeArrowheads="1"/>
            </p:cNvSpPr>
            <p:nvPr/>
          </p:nvSpPr>
          <p:spPr bwMode="gray">
            <a:xfrm>
              <a:off x="3492500" y="2427238"/>
              <a:ext cx="2160588" cy="2160589"/>
            </a:xfrm>
            <a:prstGeom prst="ellipse">
              <a:avLst/>
            </a:prstGeom>
            <a:gradFill rotWithShape="1">
              <a:gsLst>
                <a:gs pos="0">
                  <a:srgbClr val="4F81BD">
                    <a:gamma/>
                    <a:tint val="0"/>
                    <a:invGamma/>
                  </a:srgbClr>
                </a:gs>
                <a:gs pos="50000">
                  <a:srgbClr val="4F81BD"/>
                </a:gs>
                <a:gs pos="100000">
                  <a:srgbClr val="4F81BD">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Oval 21"/>
            <p:cNvSpPr>
              <a:spLocks noChangeArrowheads="1"/>
            </p:cNvSpPr>
            <p:nvPr/>
          </p:nvSpPr>
          <p:spPr bwMode="gray">
            <a:xfrm>
              <a:off x="3492500" y="2427238"/>
              <a:ext cx="2160588" cy="2160590"/>
            </a:xfrm>
            <a:prstGeom prst="ellipse">
              <a:avLst/>
            </a:prstGeom>
            <a:gradFill rotWithShape="1">
              <a:gsLst>
                <a:gs pos="0">
                  <a:srgbClr val="4F81BD">
                    <a:alpha val="32001"/>
                  </a:srgbClr>
                </a:gs>
                <a:gs pos="100000">
                  <a:srgbClr val="4F81BD">
                    <a:gamma/>
                    <a:shade val="46275"/>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Oval 22"/>
            <p:cNvSpPr>
              <a:spLocks noChangeArrowheads="1"/>
            </p:cNvSpPr>
            <p:nvPr/>
          </p:nvSpPr>
          <p:spPr bwMode="gray">
            <a:xfrm>
              <a:off x="3633788" y="2568526"/>
              <a:ext cx="1878012" cy="1878013"/>
            </a:xfrm>
            <a:prstGeom prst="ellipse">
              <a:avLst/>
            </a:prstGeom>
            <a:gradFill rotWithShape="1">
              <a:gsLst>
                <a:gs pos="0">
                  <a:srgbClr val="4F81BD">
                    <a:gamma/>
                    <a:shade val="54118"/>
                    <a:invGamma/>
                  </a:srgbClr>
                </a:gs>
                <a:gs pos="50000">
                  <a:srgbClr val="4F81BD"/>
                </a:gs>
                <a:gs pos="100000">
                  <a:srgbClr val="4F81BD">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Oval 23"/>
            <p:cNvSpPr>
              <a:spLocks noChangeArrowheads="1"/>
            </p:cNvSpPr>
            <p:nvPr/>
          </p:nvSpPr>
          <p:spPr bwMode="gray">
            <a:xfrm>
              <a:off x="3635375" y="2571701"/>
              <a:ext cx="1878013" cy="1878013"/>
            </a:xfrm>
            <a:prstGeom prst="ellipse">
              <a:avLst/>
            </a:prstGeom>
            <a:gradFill rotWithShape="1">
              <a:gsLst>
                <a:gs pos="0">
                  <a:srgbClr val="4F81BD">
                    <a:gamma/>
                    <a:shade val="63529"/>
                    <a:invGamma/>
                  </a:srgbClr>
                </a:gs>
                <a:gs pos="100000">
                  <a:srgbClr val="4F81BD">
                    <a:alpha val="0"/>
                  </a:srgbClr>
                </a:gs>
              </a:gsLst>
              <a:lin ang="27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Oval 24"/>
            <p:cNvSpPr>
              <a:spLocks noChangeArrowheads="1"/>
            </p:cNvSpPr>
            <p:nvPr/>
          </p:nvSpPr>
          <p:spPr bwMode="gray">
            <a:xfrm>
              <a:off x="3727450" y="2662188"/>
              <a:ext cx="1690688" cy="1690689"/>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5" name="Group 25"/>
            <p:cNvGrpSpPr>
              <a:grpSpLocks/>
            </p:cNvGrpSpPr>
            <p:nvPr/>
          </p:nvGrpSpPr>
          <p:grpSpPr bwMode="auto">
            <a:xfrm>
              <a:off x="3754438" y="2681238"/>
              <a:ext cx="1636713" cy="1636713"/>
              <a:chOff x="4166" y="1706"/>
              <a:chExt cx="1252" cy="1252"/>
            </a:xfrm>
          </p:grpSpPr>
          <p:sp>
            <p:nvSpPr>
              <p:cNvPr id="28" name="Oval 2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Oval 27"/>
              <p:cNvSpPr>
                <a:spLocks noChangeArrowheads="1"/>
              </p:cNvSpPr>
              <p:nvPr/>
            </p:nvSpPr>
            <p:spPr bwMode="gray">
              <a:xfrm>
                <a:off x="4182" y="1713"/>
                <a:ext cx="1222" cy="1219"/>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Oval 28"/>
              <p:cNvSpPr>
                <a:spLocks noChangeArrowheads="1"/>
              </p:cNvSpPr>
              <p:nvPr/>
            </p:nvSpPr>
            <p:spPr bwMode="gray">
              <a:xfrm>
                <a:off x="4195" y="1725"/>
                <a:ext cx="1162" cy="113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Oval 29"/>
              <p:cNvSpPr>
                <a:spLocks noChangeArrowheads="1"/>
              </p:cNvSpPr>
              <p:nvPr/>
            </p:nvSpPr>
            <p:spPr bwMode="gray">
              <a:xfrm>
                <a:off x="4263" y="1757"/>
                <a:ext cx="1033" cy="92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6" name="AutoShape 36"/>
            <p:cNvSpPr>
              <a:spLocks noChangeArrowheads="1"/>
            </p:cNvSpPr>
            <p:nvPr/>
          </p:nvSpPr>
          <p:spPr bwMode="auto">
            <a:xfrm>
              <a:off x="3538538" y="4806668"/>
              <a:ext cx="2057400" cy="515937"/>
            </a:xfrm>
            <a:prstGeom prst="roundRect">
              <a:avLst>
                <a:gd name="adj" fmla="val 50000"/>
              </a:avLst>
            </a:prstGeom>
            <a:noFill/>
            <a:ln w="38100" algn="ctr">
              <a:solidFill>
                <a:sysClr val="windowText" lastClr="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菜单功能</a:t>
              </a:r>
              <a:endParaRPr kumimoji="0" lang="en-US" altLang="zh-CN"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7" name="Text Box 39"/>
            <p:cNvSpPr txBox="1">
              <a:spLocks noChangeArrowheads="1"/>
            </p:cNvSpPr>
            <p:nvPr/>
          </p:nvSpPr>
          <p:spPr bwMode="gray">
            <a:xfrm>
              <a:off x="4166952" y="3219401"/>
              <a:ext cx="854549" cy="564446"/>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管理</a:t>
              </a:r>
              <a:endParaRPr kumimoji="0" lang="en-US" altLang="zh-CN" sz="2000"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p:txBody>
        </p:sp>
      </p:grpSp>
      <p:grpSp>
        <p:nvGrpSpPr>
          <p:cNvPr id="32" name="组合 45"/>
          <p:cNvGrpSpPr>
            <a:grpSpLocks/>
          </p:cNvGrpSpPr>
          <p:nvPr/>
        </p:nvGrpSpPr>
        <p:grpSpPr bwMode="auto">
          <a:xfrm>
            <a:off x="6439602" y="2172158"/>
            <a:ext cx="1656000" cy="2052000"/>
            <a:chOff x="6226611" y="2427238"/>
            <a:chExt cx="2161740" cy="2923167"/>
          </a:xfrm>
        </p:grpSpPr>
        <p:sp>
          <p:nvSpPr>
            <p:cNvPr id="33" name="Oval 5"/>
            <p:cNvSpPr>
              <a:spLocks noChangeArrowheads="1"/>
            </p:cNvSpPr>
            <p:nvPr/>
          </p:nvSpPr>
          <p:spPr bwMode="gray">
            <a:xfrm>
              <a:off x="6227763" y="2427238"/>
              <a:ext cx="2160588" cy="2160589"/>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Oval 6"/>
            <p:cNvSpPr>
              <a:spLocks noChangeArrowheads="1"/>
            </p:cNvSpPr>
            <p:nvPr/>
          </p:nvSpPr>
          <p:spPr bwMode="gray">
            <a:xfrm>
              <a:off x="6227763" y="2427238"/>
              <a:ext cx="2160588" cy="2160589"/>
            </a:xfrm>
            <a:prstGeom prst="ellipse">
              <a:avLst/>
            </a:prstGeom>
            <a:gradFill rotWithShape="1">
              <a:gsLst>
                <a:gs pos="0">
                  <a:srgbClr val="0000FF">
                    <a:alpha val="32001"/>
                  </a:srgbClr>
                </a:gs>
                <a:gs pos="100000">
                  <a:srgbClr val="0000FF">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gray">
            <a:xfrm>
              <a:off x="6369050" y="2568526"/>
              <a:ext cx="1878014" cy="1878013"/>
            </a:xfrm>
            <a:prstGeom prst="ellipse">
              <a:avLst/>
            </a:prstGeom>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Oval 8"/>
            <p:cNvSpPr>
              <a:spLocks noChangeArrowheads="1"/>
            </p:cNvSpPr>
            <p:nvPr/>
          </p:nvSpPr>
          <p:spPr bwMode="gray">
            <a:xfrm>
              <a:off x="6400800" y="2579638"/>
              <a:ext cx="1878014" cy="1878014"/>
            </a:xfrm>
            <a:prstGeom prst="ellipse">
              <a:avLst/>
            </a:prstGeom>
            <a:gradFill rotWithShape="1">
              <a:gsLst>
                <a:gs pos="0">
                  <a:srgbClr val="0000FF">
                    <a:gamma/>
                    <a:shade val="63529"/>
                    <a:invGamma/>
                  </a:srgbClr>
                </a:gs>
                <a:gs pos="100000">
                  <a:srgbClr val="0000FF">
                    <a:alpha val="0"/>
                  </a:srgbClr>
                </a:gs>
              </a:gsLst>
              <a:lin ang="2700000" scaled="1"/>
            </a:gra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Oval 9"/>
            <p:cNvSpPr>
              <a:spLocks noChangeArrowheads="1"/>
            </p:cNvSpPr>
            <p:nvPr/>
          </p:nvSpPr>
          <p:spPr bwMode="gray">
            <a:xfrm>
              <a:off x="6470650" y="2662188"/>
              <a:ext cx="1690689" cy="1690689"/>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8" name="Group 30"/>
            <p:cNvGrpSpPr>
              <a:grpSpLocks/>
            </p:cNvGrpSpPr>
            <p:nvPr/>
          </p:nvGrpSpPr>
          <p:grpSpPr bwMode="auto">
            <a:xfrm>
              <a:off x="6500813" y="2681238"/>
              <a:ext cx="1636713" cy="1636713"/>
              <a:chOff x="4166" y="1706"/>
              <a:chExt cx="1252" cy="1252"/>
            </a:xfrm>
          </p:grpSpPr>
          <p:sp>
            <p:nvSpPr>
              <p:cNvPr id="41" name="Oval 3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Oval 32"/>
              <p:cNvSpPr>
                <a:spLocks noChangeArrowheads="1"/>
              </p:cNvSpPr>
              <p:nvPr/>
            </p:nvSpPr>
            <p:spPr bwMode="gray">
              <a:xfrm>
                <a:off x="4182" y="1713"/>
                <a:ext cx="1222" cy="1219"/>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Oval 33"/>
              <p:cNvSpPr>
                <a:spLocks noChangeArrowheads="1"/>
              </p:cNvSpPr>
              <p:nvPr/>
            </p:nvSpPr>
            <p:spPr bwMode="gray">
              <a:xfrm>
                <a:off x="4195" y="1725"/>
                <a:ext cx="1162" cy="113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Oval 34"/>
              <p:cNvSpPr>
                <a:spLocks noChangeArrowheads="1"/>
              </p:cNvSpPr>
              <p:nvPr/>
            </p:nvSpPr>
            <p:spPr bwMode="gray">
              <a:xfrm>
                <a:off x="4263" y="1757"/>
                <a:ext cx="1033" cy="92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9" name="AutoShape 37"/>
            <p:cNvSpPr>
              <a:spLocks noChangeArrowheads="1"/>
            </p:cNvSpPr>
            <p:nvPr/>
          </p:nvSpPr>
          <p:spPr bwMode="auto">
            <a:xfrm>
              <a:off x="6226611" y="4834467"/>
              <a:ext cx="2057401" cy="515938"/>
            </a:xfrm>
            <a:prstGeom prst="roundRect">
              <a:avLst>
                <a:gd name="adj" fmla="val 50000"/>
              </a:avLst>
            </a:prstGeom>
            <a:noFill/>
            <a:ln w="38100" algn="ctr">
              <a:solidFill>
                <a:sysClr val="windowText" lastClr="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写作支持</a:t>
              </a:r>
              <a:endParaRPr kumimoji="0" lang="en-US" altLang="zh-CN"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40" name="Text Box 40"/>
            <p:cNvSpPr txBox="1">
              <a:spLocks noChangeArrowheads="1"/>
            </p:cNvSpPr>
            <p:nvPr/>
          </p:nvSpPr>
          <p:spPr bwMode="gray">
            <a:xfrm>
              <a:off x="6884135" y="3201632"/>
              <a:ext cx="946474" cy="516965"/>
            </a:xfrm>
            <a:prstGeom prst="rect">
              <a:avLst/>
            </a:prstGeom>
            <a:noFill/>
            <a:ln w="9525" algn="ctr">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应用</a:t>
              </a:r>
              <a:endParaRPr kumimoji="0" lang="en-US" altLang="zh-CN" sz="2000"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p:txBody>
        </p:sp>
      </p:grpSp>
      <p:sp>
        <p:nvSpPr>
          <p:cNvPr id="45" name="AutoShape 3"/>
          <p:cNvSpPr>
            <a:spLocks noChangeArrowheads="1"/>
          </p:cNvSpPr>
          <p:nvPr/>
        </p:nvSpPr>
        <p:spPr bwMode="gray">
          <a:xfrm>
            <a:off x="2771800" y="2787774"/>
            <a:ext cx="504825" cy="576262"/>
          </a:xfrm>
          <a:prstGeom prst="chevron">
            <a:avLst>
              <a:gd name="adj" fmla="val 52514"/>
            </a:avLst>
          </a:prstGeom>
          <a:solidFill>
            <a:srgbClr val="4F81BD"/>
          </a:solidFill>
          <a:ln w="0" algn="ctr">
            <a:noFill/>
            <a:miter lim="800000"/>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46" name="AutoShape 3"/>
          <p:cNvSpPr>
            <a:spLocks noChangeArrowheads="1"/>
          </p:cNvSpPr>
          <p:nvPr/>
        </p:nvSpPr>
        <p:spPr bwMode="gray">
          <a:xfrm>
            <a:off x="5580112" y="2787774"/>
            <a:ext cx="504825" cy="576262"/>
          </a:xfrm>
          <a:prstGeom prst="chevron">
            <a:avLst>
              <a:gd name="adj" fmla="val 52514"/>
            </a:avLst>
          </a:prstGeom>
          <a:solidFill>
            <a:srgbClr val="541EEE"/>
          </a:solidFill>
          <a:ln w="0" algn="ctr">
            <a:noFill/>
            <a:miter lim="800000"/>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spTree>
    <p:extLst>
      <p:ext uri="{BB962C8B-B14F-4D97-AF65-F5344CB8AC3E}">
        <p14:creationId xmlns:p14="http://schemas.microsoft.com/office/powerpoint/2010/main" val="19400406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2" descr="C:\Users\查新站\AppData\Local\Temp\SNAGHTML117b2ff.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02964" y="763588"/>
            <a:ext cx="8445500" cy="3806825"/>
          </a:xfrm>
        </p:spPr>
      </p:pic>
      <p:sp>
        <p:nvSpPr>
          <p:cNvPr id="4" name="矩形标注 3"/>
          <p:cNvSpPr/>
          <p:nvPr/>
        </p:nvSpPr>
        <p:spPr>
          <a:xfrm>
            <a:off x="4438650" y="3964782"/>
            <a:ext cx="933450" cy="289322"/>
          </a:xfrm>
          <a:prstGeom prst="wedgeRectCallout">
            <a:avLst>
              <a:gd name="adj1" fmla="val -90530"/>
              <a:gd name="adj2" fmla="val -76525"/>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文献区</a:t>
            </a:r>
          </a:p>
        </p:txBody>
      </p:sp>
      <p:sp>
        <p:nvSpPr>
          <p:cNvPr id="5" name="矩形标注 4"/>
          <p:cNvSpPr/>
          <p:nvPr/>
        </p:nvSpPr>
        <p:spPr>
          <a:xfrm>
            <a:off x="7375525" y="4102894"/>
            <a:ext cx="1187450" cy="289322"/>
          </a:xfrm>
          <a:prstGeom prst="wedgeRectCallout">
            <a:avLst>
              <a:gd name="adj1" fmla="val -72053"/>
              <a:gd name="adj2" fmla="val -6676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文献细节</a:t>
            </a:r>
          </a:p>
        </p:txBody>
      </p:sp>
      <p:sp>
        <p:nvSpPr>
          <p:cNvPr id="6" name="矩形标注 5"/>
          <p:cNvSpPr/>
          <p:nvPr/>
        </p:nvSpPr>
        <p:spPr>
          <a:xfrm>
            <a:off x="1271588" y="3300412"/>
            <a:ext cx="698500" cy="282179"/>
          </a:xfrm>
          <a:prstGeom prst="wedgeRectCallout">
            <a:avLst>
              <a:gd name="adj1" fmla="val -133088"/>
              <a:gd name="adj2" fmla="val -26154"/>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分组</a:t>
            </a:r>
          </a:p>
        </p:txBody>
      </p:sp>
      <p:sp>
        <p:nvSpPr>
          <p:cNvPr id="7" name="矩形标注 6"/>
          <p:cNvSpPr/>
          <p:nvPr/>
        </p:nvSpPr>
        <p:spPr>
          <a:xfrm>
            <a:off x="5834064" y="2219325"/>
            <a:ext cx="1150937" cy="353616"/>
          </a:xfrm>
          <a:prstGeom prst="wedgeRectCallout">
            <a:avLst>
              <a:gd name="adj1" fmla="val -89150"/>
              <a:gd name="adj2" fmla="val 21324"/>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网页区域</a:t>
            </a:r>
          </a:p>
        </p:txBody>
      </p:sp>
      <p:grpSp>
        <p:nvGrpSpPr>
          <p:cNvPr id="10" name="组合 9"/>
          <p:cNvGrpSpPr>
            <a:grpSpLocks/>
          </p:cNvGrpSpPr>
          <p:nvPr/>
        </p:nvGrpSpPr>
        <p:grpSpPr bwMode="auto">
          <a:xfrm>
            <a:off x="1846264" y="2772966"/>
            <a:ext cx="3525837" cy="311944"/>
            <a:chOff x="1970202" y="4095945"/>
            <a:chExt cx="3525625" cy="414780"/>
          </a:xfrm>
        </p:grpSpPr>
        <p:sp>
          <p:nvSpPr>
            <p:cNvPr id="8" name="矩形 7"/>
            <p:cNvSpPr/>
            <p:nvPr/>
          </p:nvSpPr>
          <p:spPr>
            <a:xfrm>
              <a:off x="1970202" y="4157687"/>
              <a:ext cx="1885837" cy="291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标注 8"/>
            <p:cNvSpPr/>
            <p:nvPr/>
          </p:nvSpPr>
          <p:spPr>
            <a:xfrm>
              <a:off x="4430679" y="4095945"/>
              <a:ext cx="1065148" cy="414780"/>
            </a:xfrm>
            <a:prstGeom prst="wedgeRectCallout">
              <a:avLst>
                <a:gd name="adj1" fmla="val -97824"/>
                <a:gd name="adj2" fmla="val 5682"/>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命令栏</a:t>
              </a:r>
            </a:p>
          </p:txBody>
        </p:sp>
      </p:grpSp>
      <p:grpSp>
        <p:nvGrpSpPr>
          <p:cNvPr id="13" name="组合 12"/>
          <p:cNvGrpSpPr>
            <a:grpSpLocks/>
          </p:cNvGrpSpPr>
          <p:nvPr/>
        </p:nvGrpSpPr>
        <p:grpSpPr bwMode="auto">
          <a:xfrm>
            <a:off x="3921125" y="1016794"/>
            <a:ext cx="3063876" cy="536972"/>
            <a:chOff x="4044099" y="1753386"/>
            <a:chExt cx="2055043" cy="716437"/>
          </a:xfrm>
        </p:grpSpPr>
        <p:sp>
          <p:nvSpPr>
            <p:cNvPr id="11" name="矩形 10"/>
            <p:cNvSpPr/>
            <p:nvPr/>
          </p:nvSpPr>
          <p:spPr>
            <a:xfrm>
              <a:off x="4044099" y="1753386"/>
              <a:ext cx="198517" cy="2160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标注 11"/>
            <p:cNvSpPr/>
            <p:nvPr/>
          </p:nvSpPr>
          <p:spPr>
            <a:xfrm>
              <a:off x="4660080" y="1882059"/>
              <a:ext cx="1439062" cy="587764"/>
            </a:xfrm>
            <a:prstGeom prst="wedgeRectCallout">
              <a:avLst>
                <a:gd name="adj1" fmla="val -87921"/>
                <a:gd name="adj2" fmla="val -4727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保存到</a:t>
              </a:r>
              <a:r>
                <a:rPr lang="en-US" altLang="zh-CN"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Zotero</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按钮</a:t>
              </a:r>
            </a:p>
          </p:txBody>
        </p:sp>
      </p:grpSp>
      <p:pic>
        <p:nvPicPr>
          <p:cNvPr id="3076" name="Picture 4" descr="C:\Users\查新站\AppData\Local\Temp\SNAGHTML12a47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00" y="1707654"/>
            <a:ext cx="38100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a:grpSpLocks/>
          </p:cNvGrpSpPr>
          <p:nvPr/>
        </p:nvGrpSpPr>
        <p:grpSpPr bwMode="auto">
          <a:xfrm>
            <a:off x="2771799" y="2067694"/>
            <a:ext cx="3096345" cy="1173956"/>
            <a:chOff x="2895632" y="3154393"/>
            <a:chExt cx="3096218" cy="1565774"/>
          </a:xfrm>
        </p:grpSpPr>
        <p:sp>
          <p:nvSpPr>
            <p:cNvPr id="14" name="矩形 13"/>
            <p:cNvSpPr/>
            <p:nvPr/>
          </p:nvSpPr>
          <p:spPr>
            <a:xfrm>
              <a:off x="2895632" y="3154393"/>
              <a:ext cx="182556" cy="156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标注 14"/>
            <p:cNvSpPr/>
            <p:nvPr/>
          </p:nvSpPr>
          <p:spPr>
            <a:xfrm>
              <a:off x="4039702" y="3538558"/>
              <a:ext cx="1952148" cy="819412"/>
            </a:xfrm>
            <a:prstGeom prst="wedgeRectCallout">
              <a:avLst>
                <a:gd name="adj1" fmla="val -92837"/>
                <a:gd name="adj2" fmla="val -11657"/>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选择并添加到</a:t>
              </a:r>
              <a:r>
                <a:rPr lang="en-US" altLang="zh-CN"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Zotero</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文献区</a:t>
              </a:r>
            </a:p>
          </p:txBody>
        </p:sp>
      </p:grpSp>
      <p:sp>
        <p:nvSpPr>
          <p:cNvPr id="19" name="TextBox 18"/>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20" name="矩形 19"/>
          <p:cNvSpPr/>
          <p:nvPr/>
        </p:nvSpPr>
        <p:spPr>
          <a:xfrm>
            <a:off x="2417483"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zh-CN" altLang="en-US" b="1" dirty="0" smtClean="0">
                <a:solidFill>
                  <a:srgbClr val="00B0F0"/>
                </a:solidFill>
                <a:latin typeface="微软雅黑" pitchFamily="34" charset="-122"/>
                <a:ea typeface="微软雅黑" pitchFamily="34" charset="-122"/>
              </a:rPr>
              <a:t>火狐插件版界面</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741893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076"/>
                                        </p:tgtEl>
                                        <p:attrNameLst>
                                          <p:attrName>style.visibility</p:attrName>
                                        </p:attrNameLst>
                                      </p:cBhvr>
                                      <p:to>
                                        <p:strVal val="visible"/>
                                      </p:to>
                                    </p:set>
                                    <p:anim calcmode="lin" valueType="num">
                                      <p:cBhvr additive="base">
                                        <p:cTn id="49" dur="500" fill="hold"/>
                                        <p:tgtEl>
                                          <p:spTgt spid="3076"/>
                                        </p:tgtEl>
                                        <p:attrNameLst>
                                          <p:attrName>ppt_x</p:attrName>
                                        </p:attrNameLst>
                                      </p:cBhvr>
                                      <p:tavLst>
                                        <p:tav tm="0">
                                          <p:val>
                                            <p:strVal val="#ppt_x"/>
                                          </p:val>
                                        </p:tav>
                                        <p:tav tm="100000">
                                          <p:val>
                                            <p:strVal val="#ppt_x"/>
                                          </p:val>
                                        </p:tav>
                                      </p:tavLst>
                                    </p:anim>
                                    <p:anim calcmode="lin" valueType="num">
                                      <p:cBhvr additive="base">
                                        <p:cTn id="5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4" name="矩形 13"/>
          <p:cNvSpPr/>
          <p:nvPr/>
        </p:nvSpPr>
        <p:spPr>
          <a:xfrm>
            <a:off x="2417483"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en-US" altLang="zh-CN" b="1" dirty="0" err="1" smtClean="0">
                <a:solidFill>
                  <a:srgbClr val="00B0F0"/>
                </a:solidFill>
                <a:latin typeface="微软雅黑" pitchFamily="34" charset="-122"/>
                <a:ea typeface="微软雅黑" pitchFamily="34" charset="-122"/>
              </a:rPr>
              <a:t>Zotero</a:t>
            </a:r>
            <a:r>
              <a:rPr lang="zh-CN" altLang="en-US" b="1" dirty="0" smtClean="0">
                <a:solidFill>
                  <a:srgbClr val="00B0F0"/>
                </a:solidFill>
                <a:latin typeface="微软雅黑" pitchFamily="34" charset="-122"/>
                <a:ea typeface="微软雅黑" pitchFamily="34" charset="-122"/>
              </a:rPr>
              <a:t>特色功能</a:t>
            </a:r>
            <a:endParaRPr lang="zh-CN" altLang="en-US" b="1" dirty="0">
              <a:solidFill>
                <a:srgbClr val="00B0F0"/>
              </a:solidFill>
              <a:latin typeface="微软雅黑" pitchFamily="34" charset="-122"/>
              <a:ea typeface="微软雅黑" pitchFamily="34" charset="-122"/>
            </a:endParaRPr>
          </a:p>
        </p:txBody>
      </p:sp>
      <p:sp>
        <p:nvSpPr>
          <p:cNvPr id="3" name="矩形 2"/>
          <p:cNvSpPr/>
          <p:nvPr/>
        </p:nvSpPr>
        <p:spPr>
          <a:xfrm>
            <a:off x="1115616" y="1168323"/>
            <a:ext cx="6480720" cy="2585323"/>
          </a:xfrm>
          <a:prstGeom prst="rect">
            <a:avLst/>
          </a:prstGeom>
        </p:spPr>
        <p:txBody>
          <a:bodyPr wrap="square">
            <a:spAutoFit/>
          </a:bodyPr>
          <a:lstStyle/>
          <a:p>
            <a:pPr marL="285750" indent="-285750">
              <a:lnSpc>
                <a:spcPct val="150000"/>
              </a:lnSpc>
              <a:buClr>
                <a:srgbClr val="FF0000"/>
              </a:buClr>
              <a:buFont typeface="Wingdings" panose="05000000000000000000" pitchFamily="2" charset="2"/>
              <a:buChar char="Ø"/>
            </a:pPr>
            <a:r>
              <a:rPr lang="en-US" altLang="zh-CN" dirty="0" err="1">
                <a:latin typeface="微软雅黑" pitchFamily="34" charset="-122"/>
                <a:ea typeface="微软雅黑" pitchFamily="34" charset="-122"/>
              </a:rPr>
              <a:t>Zotero</a:t>
            </a:r>
            <a:r>
              <a:rPr lang="zh-CN" altLang="en-US" dirty="0">
                <a:latin typeface="微软雅黑" pitchFamily="34" charset="-122"/>
                <a:ea typeface="微软雅黑" pitchFamily="34" charset="-122"/>
              </a:rPr>
              <a:t>能跟浏览器整合在一起可以对在线文献数据库网页中的文献题录直接抓取，针对外文的全文数据库可以抓取</a:t>
            </a:r>
            <a:r>
              <a:rPr lang="zh-CN" altLang="en-US" dirty="0" smtClean="0">
                <a:latin typeface="微软雅黑" pitchFamily="34" charset="-122"/>
                <a:ea typeface="微软雅黑" pitchFamily="34" charset="-122"/>
              </a:rPr>
              <a:t>全文</a:t>
            </a:r>
            <a:endParaRPr lang="en-US" altLang="zh-CN" dirty="0" smtClean="0">
              <a:latin typeface="微软雅黑" pitchFamily="34" charset="-122"/>
              <a:ea typeface="微软雅黑" pitchFamily="34" charset="-122"/>
            </a:endParaRPr>
          </a:p>
          <a:p>
            <a:pPr marL="285750" indent="-285750">
              <a:lnSpc>
                <a:spcPct val="150000"/>
              </a:lnSpc>
              <a:buClr>
                <a:srgbClr val="FF0000"/>
              </a:buClr>
              <a:buFont typeface="Wingdings" panose="05000000000000000000" pitchFamily="2" charset="2"/>
              <a:buChar char="Ø"/>
            </a:pPr>
            <a:endParaRPr lang="en-US" altLang="zh-CN" dirty="0">
              <a:latin typeface="微软雅黑" pitchFamily="34" charset="-122"/>
              <a:ea typeface="微软雅黑" pitchFamily="34" charset="-122"/>
            </a:endParaRPr>
          </a:p>
          <a:p>
            <a:pPr marL="285750" indent="-285750">
              <a:lnSpc>
                <a:spcPct val="150000"/>
              </a:lnSpc>
              <a:buClr>
                <a:srgbClr val="FF0000"/>
              </a:buClr>
              <a:buFont typeface="Wingdings" panose="05000000000000000000" pitchFamily="2" charset="2"/>
              <a:buChar char="Ø"/>
            </a:pPr>
            <a:r>
              <a:rPr lang="en-US" altLang="zh-CN" dirty="0" err="1">
                <a:latin typeface="微软雅黑" pitchFamily="34" charset="-122"/>
                <a:ea typeface="微软雅黑" pitchFamily="34" charset="-122"/>
              </a:rPr>
              <a:t>Zotero</a:t>
            </a:r>
            <a:r>
              <a:rPr lang="zh-CN" altLang="en-US" dirty="0">
                <a:latin typeface="微软雅黑" pitchFamily="34" charset="-122"/>
                <a:ea typeface="微软雅黑" pitchFamily="34" charset="-122"/>
              </a:rPr>
              <a:t>能跟浏览器整合在一起可以对在线文献数据库网页中的文献题录直接抓取，针对外文的全文数据库可以抓取全文</a:t>
            </a:r>
            <a:endParaRPr lang="en-US" altLang="zh-CN" dirty="0">
              <a:latin typeface="微软雅黑" pitchFamily="34" charset="-122"/>
              <a:ea typeface="微软雅黑" pitchFamily="34" charset="-122"/>
            </a:endParaRPr>
          </a:p>
          <a:p>
            <a:pPr marL="285750" indent="-285750">
              <a:lnSpc>
                <a:spcPct val="150000"/>
              </a:lnSpc>
              <a:buClr>
                <a:srgbClr val="FF0000"/>
              </a:buClr>
              <a:buFont typeface="Wingdings" panose="05000000000000000000" pitchFamily="2" charset="2"/>
              <a:buChar char="Ø"/>
            </a:pP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5266105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2" descr="C:\Users\查新站\AppData\Local\Temp\SNAGHTML4983d0.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51730" y="762000"/>
            <a:ext cx="8540750" cy="3848100"/>
          </a:xfrm>
        </p:spPr>
      </p:pic>
      <p:grpSp>
        <p:nvGrpSpPr>
          <p:cNvPr id="6" name="组合 5"/>
          <p:cNvGrpSpPr>
            <a:grpSpLocks/>
          </p:cNvGrpSpPr>
          <p:nvPr/>
        </p:nvGrpSpPr>
        <p:grpSpPr bwMode="auto">
          <a:xfrm>
            <a:off x="6505001" y="1020022"/>
            <a:ext cx="2052637" cy="906065"/>
            <a:chOff x="6451199" y="1932495"/>
            <a:chExt cx="2051779" cy="1206631"/>
          </a:xfrm>
        </p:grpSpPr>
        <p:sp>
          <p:nvSpPr>
            <p:cNvPr id="4" name="矩形 3"/>
            <p:cNvSpPr/>
            <p:nvPr/>
          </p:nvSpPr>
          <p:spPr>
            <a:xfrm>
              <a:off x="8258604" y="1932495"/>
              <a:ext cx="244373" cy="236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标注 4"/>
            <p:cNvSpPr/>
            <p:nvPr/>
          </p:nvSpPr>
          <p:spPr>
            <a:xfrm>
              <a:off x="6451199" y="2527090"/>
              <a:ext cx="2051779" cy="612036"/>
            </a:xfrm>
            <a:prstGeom prst="wedgeRectCallout">
              <a:avLst>
                <a:gd name="adj1" fmla="val 34812"/>
                <a:gd name="adj2" fmla="val -105357"/>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启动</a:t>
              </a:r>
              <a:r>
                <a:rPr lang="en-US" altLang="zh-CN"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Zotero</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插件</a:t>
              </a:r>
            </a:p>
          </p:txBody>
        </p:sp>
      </p:grpSp>
      <p:pic>
        <p:nvPicPr>
          <p:cNvPr id="1028" name="Picture 4" descr="C:\Users\查新站\AppData\Local\Temp\SNAGHTML4b5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434" y="788197"/>
            <a:ext cx="8542337" cy="384929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4022724" y="1027510"/>
            <a:ext cx="1675514" cy="891779"/>
            <a:chOff x="3912124" y="1932495"/>
            <a:chExt cx="1675114" cy="1188186"/>
          </a:xfrm>
        </p:grpSpPr>
        <p:sp>
          <p:nvSpPr>
            <p:cNvPr id="7" name="矩形 6"/>
            <p:cNvSpPr/>
            <p:nvPr/>
          </p:nvSpPr>
          <p:spPr>
            <a:xfrm>
              <a:off x="3912124" y="1932495"/>
              <a:ext cx="234894" cy="236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标注 7"/>
            <p:cNvSpPr/>
            <p:nvPr/>
          </p:nvSpPr>
          <p:spPr>
            <a:xfrm>
              <a:off x="4455620" y="2294278"/>
              <a:ext cx="1131618" cy="826403"/>
            </a:xfrm>
            <a:prstGeom prst="wedgeRectCallout">
              <a:avLst>
                <a:gd name="adj1" fmla="val -77412"/>
                <a:gd name="adj2" fmla="val -72153"/>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点击提取题录按</a:t>
              </a:r>
              <a:r>
                <a:rPr lang="zh-CN" altLang="en-US" dirty="0">
                  <a:solidFill>
                    <a:prstClr val="white"/>
                  </a:solidFill>
                  <a:effectLst>
                    <a:outerShdw blurRad="38100" dist="38100" dir="2700000" algn="tl">
                      <a:srgbClr val="000000">
                        <a:alpha val="43137"/>
                      </a:srgbClr>
                    </a:outerShdw>
                  </a:effectLst>
                  <a:latin typeface="黑体" pitchFamily="49" charset="-122"/>
                  <a:ea typeface="黑体" pitchFamily="49" charset="-122"/>
                </a:rPr>
                <a:t>钮</a:t>
              </a:r>
            </a:p>
          </p:txBody>
        </p:sp>
      </p:grpSp>
      <p:pic>
        <p:nvPicPr>
          <p:cNvPr id="1030" name="Picture 6" descr="C:\Users\查新站\AppData\Local\Temp\SNAGHTML4e9ad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225" y="1582464"/>
            <a:ext cx="38100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a:grpSpLocks/>
          </p:cNvGrpSpPr>
          <p:nvPr/>
        </p:nvGrpSpPr>
        <p:grpSpPr bwMode="auto">
          <a:xfrm>
            <a:off x="3405188" y="2003824"/>
            <a:ext cx="3301372" cy="968690"/>
            <a:chOff x="-877704" y="5507398"/>
            <a:chExt cx="3301323" cy="1290850"/>
          </a:xfrm>
        </p:grpSpPr>
        <p:sp>
          <p:nvSpPr>
            <p:cNvPr id="11" name="矩形 10"/>
            <p:cNvSpPr/>
            <p:nvPr/>
          </p:nvSpPr>
          <p:spPr>
            <a:xfrm>
              <a:off x="-877704" y="5507398"/>
              <a:ext cx="3205114" cy="207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标注 11"/>
            <p:cNvSpPr/>
            <p:nvPr/>
          </p:nvSpPr>
          <p:spPr>
            <a:xfrm>
              <a:off x="473238" y="5862795"/>
              <a:ext cx="1950381" cy="935453"/>
            </a:xfrm>
            <a:prstGeom prst="wedgeRectCallout">
              <a:avLst>
                <a:gd name="adj1" fmla="val -56915"/>
                <a:gd name="adj2" fmla="val -91370"/>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点选需要的一篇或多篇题录</a:t>
              </a:r>
            </a:p>
          </p:txBody>
        </p:sp>
      </p:grpSp>
      <p:grpSp>
        <p:nvGrpSpPr>
          <p:cNvPr id="16" name="组合 15"/>
          <p:cNvGrpSpPr>
            <a:grpSpLocks/>
          </p:cNvGrpSpPr>
          <p:nvPr/>
        </p:nvGrpSpPr>
        <p:grpSpPr bwMode="auto">
          <a:xfrm>
            <a:off x="5173663" y="3569494"/>
            <a:ext cx="1833562" cy="963216"/>
            <a:chOff x="50706" y="5842638"/>
            <a:chExt cx="1833356" cy="1284526"/>
          </a:xfrm>
        </p:grpSpPr>
        <p:sp>
          <p:nvSpPr>
            <p:cNvPr id="14" name="矩形 13"/>
            <p:cNvSpPr/>
            <p:nvPr/>
          </p:nvSpPr>
          <p:spPr>
            <a:xfrm>
              <a:off x="50706" y="5842638"/>
              <a:ext cx="847630" cy="36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标注 14"/>
            <p:cNvSpPr/>
            <p:nvPr/>
          </p:nvSpPr>
          <p:spPr>
            <a:xfrm>
              <a:off x="545950" y="6612719"/>
              <a:ext cx="1338112" cy="514445"/>
            </a:xfrm>
            <a:prstGeom prst="wedgeRectCallout">
              <a:avLst>
                <a:gd name="adj1" fmla="val -66735"/>
                <a:gd name="adj2" fmla="val -123089"/>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点击确定</a:t>
              </a:r>
            </a:p>
          </p:txBody>
        </p:sp>
      </p:grpSp>
      <p:pic>
        <p:nvPicPr>
          <p:cNvPr id="1032" name="Picture 8" descr="C:\Users\查新站\AppData\Local\Temp\SNAGHTML56439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962" y="766046"/>
            <a:ext cx="8539163" cy="384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a:grpSpLocks/>
          </p:cNvGrpSpPr>
          <p:nvPr/>
        </p:nvGrpSpPr>
        <p:grpSpPr bwMode="auto">
          <a:xfrm>
            <a:off x="2336801" y="3050382"/>
            <a:ext cx="6405563" cy="1497806"/>
            <a:chOff x="2281287" y="4649181"/>
            <a:chExt cx="6405513" cy="1996716"/>
          </a:xfrm>
        </p:grpSpPr>
        <p:sp>
          <p:nvSpPr>
            <p:cNvPr id="18" name="矩形 17"/>
            <p:cNvSpPr/>
            <p:nvPr/>
          </p:nvSpPr>
          <p:spPr>
            <a:xfrm>
              <a:off x="2281287" y="4769809"/>
              <a:ext cx="4129056" cy="217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a:off x="6502417" y="4649181"/>
              <a:ext cx="2184383" cy="1996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 name="矩形标注 20"/>
          <p:cNvSpPr/>
          <p:nvPr/>
        </p:nvSpPr>
        <p:spPr>
          <a:xfrm>
            <a:off x="4381500" y="3577829"/>
            <a:ext cx="2025650" cy="617239"/>
          </a:xfrm>
          <a:prstGeom prst="wedgeRectCallout">
            <a:avLst>
              <a:gd name="adj1" fmla="val 62676"/>
              <a:gd name="adj2" fmla="val -89808"/>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题录和详细信息被导入到</a:t>
            </a:r>
            <a:r>
              <a:rPr lang="en-US" altLang="zh-CN"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Zotero</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内</a:t>
            </a:r>
          </a:p>
        </p:txBody>
      </p:sp>
      <p:sp>
        <p:nvSpPr>
          <p:cNvPr id="22" name="矩形标注 21"/>
          <p:cNvSpPr/>
          <p:nvPr/>
        </p:nvSpPr>
        <p:spPr>
          <a:xfrm>
            <a:off x="5434013" y="1707654"/>
            <a:ext cx="2932112" cy="1183413"/>
          </a:xfrm>
          <a:prstGeom prst="wedgeRectCallout">
            <a:avLst>
              <a:gd name="adj1" fmla="val -71492"/>
              <a:gd name="adj2" fmla="val -12737"/>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如果是全文数据库则自动下载</a:t>
            </a:r>
            <a:r>
              <a:rPr lang="en-US" altLang="zh-CN"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pdf</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全文到</a:t>
            </a:r>
            <a:r>
              <a:rPr lang="en-US" altLang="zh-CN"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Zotero</a:t>
            </a: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内，如果没有全文则双击链接到数据库首页或者文章下载页</a:t>
            </a:r>
          </a:p>
        </p:txBody>
      </p:sp>
      <p:sp>
        <p:nvSpPr>
          <p:cNvPr id="25" name="TextBox 24"/>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26" name="矩形 25"/>
          <p:cNvSpPr/>
          <p:nvPr/>
        </p:nvSpPr>
        <p:spPr>
          <a:xfrm>
            <a:off x="2417483"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zh-CN" altLang="en-US" b="1" dirty="0" smtClean="0">
                <a:solidFill>
                  <a:srgbClr val="00B0F0"/>
                </a:solidFill>
                <a:latin typeface="微软雅黑" pitchFamily="34" charset="-122"/>
                <a:ea typeface="微软雅黑" pitchFamily="34" charset="-122"/>
              </a:rPr>
              <a:t>从火狐浏览器直接导出题录</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423471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additive="base">
                                        <p:cTn id="14" dur="500" fill="hold"/>
                                        <p:tgtEl>
                                          <p:spTgt spid="1028"/>
                                        </p:tgtEl>
                                        <p:attrNameLst>
                                          <p:attrName>ppt_x</p:attrName>
                                        </p:attrNameLst>
                                      </p:cBhvr>
                                      <p:tavLst>
                                        <p:tav tm="0">
                                          <p:val>
                                            <p:strVal val="#ppt_x"/>
                                          </p:val>
                                        </p:tav>
                                        <p:tav tm="100000">
                                          <p:val>
                                            <p:strVal val="#ppt_x"/>
                                          </p:val>
                                        </p:tav>
                                      </p:tavLst>
                                    </p:anim>
                                    <p:anim calcmode="lin" valueType="num">
                                      <p:cBhvr additive="base">
                                        <p:cTn id="1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anim calcmode="lin" valueType="num">
                                      <p:cBhvr additive="base">
                                        <p:cTn id="47" dur="500" fill="hold"/>
                                        <p:tgtEl>
                                          <p:spTgt spid="1032"/>
                                        </p:tgtEl>
                                        <p:attrNameLst>
                                          <p:attrName>ppt_x</p:attrName>
                                        </p:attrNameLst>
                                      </p:cBhvr>
                                      <p:tavLst>
                                        <p:tav tm="0">
                                          <p:val>
                                            <p:strVal val="#ppt_x"/>
                                          </p:val>
                                        </p:tav>
                                        <p:tav tm="100000">
                                          <p:val>
                                            <p:strVal val="#ppt_x"/>
                                          </p:val>
                                        </p:tav>
                                      </p:tavLst>
                                    </p:anim>
                                    <p:anim calcmode="lin" valueType="num">
                                      <p:cBhvr additive="base">
                                        <p:cTn id="4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4" descr="C:\Users\查新站\AppData\Local\Temp\SNAGHTML61081c.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54446" y="760413"/>
            <a:ext cx="8782050" cy="3863975"/>
          </a:xfrm>
        </p:spPr>
      </p:pic>
      <p:sp>
        <p:nvSpPr>
          <p:cNvPr id="4" name="矩形 3"/>
          <p:cNvSpPr/>
          <p:nvPr/>
        </p:nvSpPr>
        <p:spPr>
          <a:xfrm>
            <a:off x="1260475" y="912019"/>
            <a:ext cx="528638" cy="204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1392238" y="1434704"/>
            <a:ext cx="820737" cy="177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6" name="Picture 2" descr="C:\Users\查新站\AppData\Local\Temp\SNAGHTMLc643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6" y="843558"/>
            <a:ext cx="6659563" cy="30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249613" y="1350169"/>
            <a:ext cx="3224212" cy="6369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标注 4"/>
          <p:cNvSpPr/>
          <p:nvPr/>
        </p:nvSpPr>
        <p:spPr>
          <a:xfrm>
            <a:off x="5418139" y="2139702"/>
            <a:ext cx="1601787" cy="564208"/>
          </a:xfrm>
          <a:prstGeom prst="wedgeRectCallout">
            <a:avLst>
              <a:gd name="adj1" fmla="val -93186"/>
              <a:gd name="adj2" fmla="val -139826"/>
            </a:avLst>
          </a:prstGeom>
          <a:solidFill>
            <a:srgbClr val="0070C0"/>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可以查看或者安装插件</a:t>
            </a:r>
          </a:p>
        </p:txBody>
      </p:sp>
      <p:sp>
        <p:nvSpPr>
          <p:cNvPr id="10" name="TextBox 9"/>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1" name="矩形 10"/>
          <p:cNvSpPr/>
          <p:nvPr/>
        </p:nvSpPr>
        <p:spPr>
          <a:xfrm>
            <a:off x="2417483"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zh-CN" altLang="en-US" b="1" dirty="0" smtClean="0">
                <a:solidFill>
                  <a:srgbClr val="00B0F0"/>
                </a:solidFill>
                <a:latin typeface="微软雅黑" pitchFamily="34" charset="-122"/>
                <a:ea typeface="微软雅黑" pitchFamily="34" charset="-122"/>
              </a:rPr>
              <a:t>安装开源插件</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3050145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412751" y="1635646"/>
            <a:ext cx="1800225" cy="539353"/>
          </a:xfrm>
          <a:custGeom>
            <a:avLst/>
            <a:gdLst>
              <a:gd name="connsiteX0" fmla="*/ 0 w 2178242"/>
              <a:gd name="connsiteY0" fmla="*/ 0 h 1102612"/>
              <a:gd name="connsiteX1" fmla="*/ 2178242 w 2178242"/>
              <a:gd name="connsiteY1" fmla="*/ 0 h 1102612"/>
              <a:gd name="connsiteX2" fmla="*/ 2178242 w 2178242"/>
              <a:gd name="connsiteY2" fmla="*/ 1102612 h 1102612"/>
              <a:gd name="connsiteX3" fmla="*/ 0 w 2178242"/>
              <a:gd name="connsiteY3" fmla="*/ 1102612 h 1102612"/>
              <a:gd name="connsiteX4" fmla="*/ 0 w 2178242"/>
              <a:gd name="connsiteY4" fmla="*/ 0 h 110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242" h="1102612">
                <a:moveTo>
                  <a:pt x="0" y="0"/>
                </a:moveTo>
                <a:lnTo>
                  <a:pt x="2178242" y="0"/>
                </a:lnTo>
                <a:lnTo>
                  <a:pt x="2178242" y="1102612"/>
                </a:lnTo>
                <a:lnTo>
                  <a:pt x="0" y="1102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4048" tIns="137160" rIns="384048" bIns="137160" spcCol="1270" anchor="ctr"/>
          <a:lstStyle/>
          <a:p>
            <a:pPr defTabSz="2400300">
              <a:lnSpc>
                <a:spcPct val="90000"/>
              </a:lnSpc>
              <a:spcAft>
                <a:spcPct val="35000"/>
              </a:spcAft>
              <a:defRPr/>
            </a:pPr>
            <a:r>
              <a:rPr lang="zh-CN" altLang="en-US" sz="3200" dirty="0">
                <a:solidFill>
                  <a:srgbClr val="0070C0"/>
                </a:solidFill>
                <a:latin typeface="微软雅黑" pitchFamily="34" charset="-122"/>
                <a:ea typeface="微软雅黑" pitchFamily="34" charset="-122"/>
              </a:rPr>
              <a:t>优点</a:t>
            </a:r>
          </a:p>
        </p:txBody>
      </p:sp>
      <p:sp>
        <p:nvSpPr>
          <p:cNvPr id="8" name="左大括号 7"/>
          <p:cNvSpPr/>
          <p:nvPr/>
        </p:nvSpPr>
        <p:spPr>
          <a:xfrm>
            <a:off x="1781176" y="1419622"/>
            <a:ext cx="309563" cy="108466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2193926" y="1275606"/>
            <a:ext cx="6194425" cy="1350169"/>
          </a:xfrm>
          <a:custGeom>
            <a:avLst/>
            <a:gdLst>
              <a:gd name="connsiteX0" fmla="*/ 0 w 5924818"/>
              <a:gd name="connsiteY0" fmla="*/ 0 h 1447178"/>
              <a:gd name="connsiteX1" fmla="*/ 5924818 w 5924818"/>
              <a:gd name="connsiteY1" fmla="*/ 0 h 1447178"/>
              <a:gd name="connsiteX2" fmla="*/ 5924818 w 5924818"/>
              <a:gd name="connsiteY2" fmla="*/ 1447178 h 1447178"/>
              <a:gd name="connsiteX3" fmla="*/ 0 w 5924818"/>
              <a:gd name="connsiteY3" fmla="*/ 1447178 h 1447178"/>
              <a:gd name="connsiteX4" fmla="*/ 0 w 5924818"/>
              <a:gd name="connsiteY4" fmla="*/ 0 h 1447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4818" h="1447178">
                <a:moveTo>
                  <a:pt x="0" y="0"/>
                </a:moveTo>
                <a:lnTo>
                  <a:pt x="5924818" y="0"/>
                </a:lnTo>
                <a:lnTo>
                  <a:pt x="5924818" y="1447178"/>
                </a:lnTo>
                <a:lnTo>
                  <a:pt x="0" y="1447178"/>
                </a:lnTo>
                <a:lnTo>
                  <a:pt x="0" y="0"/>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91440" bIns="91440" anchor="ctr"/>
          <a:lstStyle/>
          <a:p>
            <a:pPr marL="342900" lvl="1" indent="-342900" defTabSz="1066800">
              <a:lnSpc>
                <a:spcPts val="3800"/>
              </a:lnSpc>
              <a:spcAft>
                <a:spcPct val="15000"/>
              </a:spcAft>
              <a:buFontTx/>
              <a:buChar char="•"/>
            </a:pPr>
            <a:r>
              <a:rPr lang="zh-CN" altLang="en-US" sz="2000" dirty="0">
                <a:solidFill>
                  <a:srgbClr val="FFFFFF"/>
                </a:solidFill>
                <a:latin typeface="微软雅黑" pitchFamily="34" charset="-122"/>
                <a:ea typeface="微软雅黑" pitchFamily="34" charset="-122"/>
              </a:rPr>
              <a:t>可以集成在火狐浏览器中一站式采集题录和文献，对中文识别还算</a:t>
            </a:r>
            <a:r>
              <a:rPr lang="zh-CN" altLang="en-US" sz="2000" dirty="0" smtClean="0">
                <a:solidFill>
                  <a:srgbClr val="FFFFFF"/>
                </a:solidFill>
                <a:latin typeface="微软雅黑" pitchFamily="34" charset="-122"/>
                <a:ea typeface="微软雅黑" pitchFamily="34" charset="-122"/>
              </a:rPr>
              <a:t>不错</a:t>
            </a:r>
            <a:endParaRPr lang="zh-CN" altLang="en-US" sz="2000" dirty="0">
              <a:solidFill>
                <a:srgbClr val="FFFFFF"/>
              </a:solidFill>
              <a:latin typeface="微软雅黑" pitchFamily="34" charset="-122"/>
              <a:ea typeface="微软雅黑" pitchFamily="34" charset="-122"/>
            </a:endParaRPr>
          </a:p>
          <a:p>
            <a:pPr marL="342900" lvl="1" indent="-342900" defTabSz="1066800">
              <a:lnSpc>
                <a:spcPct val="90000"/>
              </a:lnSpc>
              <a:spcAft>
                <a:spcPct val="15000"/>
              </a:spcAft>
              <a:buFontTx/>
              <a:buChar char="•"/>
            </a:pPr>
            <a:r>
              <a:rPr lang="zh-CN" altLang="en-US" sz="2000" dirty="0">
                <a:solidFill>
                  <a:srgbClr val="FFFFFF"/>
                </a:solidFill>
                <a:latin typeface="微软雅黑" pitchFamily="34" charset="-122"/>
                <a:ea typeface="微软雅黑" pitchFamily="34" charset="-122"/>
              </a:rPr>
              <a:t>可以根据需要下载所需的开源插件</a:t>
            </a:r>
            <a:endParaRPr lang="en-US" altLang="zh-CN" sz="2000" dirty="0">
              <a:solidFill>
                <a:srgbClr val="FFFFFF"/>
              </a:solidFill>
              <a:latin typeface="微软雅黑" pitchFamily="34" charset="-122"/>
              <a:ea typeface="微软雅黑" pitchFamily="34" charset="-122"/>
            </a:endParaRPr>
          </a:p>
        </p:txBody>
      </p:sp>
      <p:sp>
        <p:nvSpPr>
          <p:cNvPr id="10" name="任意多边形 9"/>
          <p:cNvSpPr/>
          <p:nvPr/>
        </p:nvSpPr>
        <p:spPr>
          <a:xfrm>
            <a:off x="395288" y="3395662"/>
            <a:ext cx="1674812" cy="661988"/>
          </a:xfrm>
          <a:custGeom>
            <a:avLst/>
            <a:gdLst>
              <a:gd name="connsiteX0" fmla="*/ 0 w 2178242"/>
              <a:gd name="connsiteY0" fmla="*/ 0 h 1102612"/>
              <a:gd name="connsiteX1" fmla="*/ 2178242 w 2178242"/>
              <a:gd name="connsiteY1" fmla="*/ 0 h 1102612"/>
              <a:gd name="connsiteX2" fmla="*/ 2178242 w 2178242"/>
              <a:gd name="connsiteY2" fmla="*/ 1102612 h 1102612"/>
              <a:gd name="connsiteX3" fmla="*/ 0 w 2178242"/>
              <a:gd name="connsiteY3" fmla="*/ 1102612 h 1102612"/>
              <a:gd name="connsiteX4" fmla="*/ 0 w 2178242"/>
              <a:gd name="connsiteY4" fmla="*/ 0 h 110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242" h="1102612">
                <a:moveTo>
                  <a:pt x="0" y="0"/>
                </a:moveTo>
                <a:lnTo>
                  <a:pt x="2178242" y="0"/>
                </a:lnTo>
                <a:lnTo>
                  <a:pt x="2178242" y="1102612"/>
                </a:lnTo>
                <a:lnTo>
                  <a:pt x="0" y="1102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4048" tIns="137160" rIns="384048" bIns="137160" spcCol="1270" anchor="ctr"/>
          <a:lstStyle/>
          <a:p>
            <a:pPr defTabSz="2400300">
              <a:lnSpc>
                <a:spcPct val="90000"/>
              </a:lnSpc>
              <a:spcAft>
                <a:spcPct val="35000"/>
              </a:spcAft>
              <a:defRPr/>
            </a:pPr>
            <a:r>
              <a:rPr lang="zh-CN" altLang="en-US" sz="3200" dirty="0">
                <a:solidFill>
                  <a:srgbClr val="0070C0"/>
                </a:solidFill>
                <a:latin typeface="微软雅黑" pitchFamily="34" charset="-122"/>
                <a:ea typeface="微软雅黑" pitchFamily="34" charset="-122"/>
              </a:rPr>
              <a:t>缺点</a:t>
            </a:r>
          </a:p>
        </p:txBody>
      </p:sp>
      <p:sp>
        <p:nvSpPr>
          <p:cNvPr id="11" name="左大括号 10"/>
          <p:cNvSpPr/>
          <p:nvPr/>
        </p:nvSpPr>
        <p:spPr>
          <a:xfrm>
            <a:off x="1763713" y="3075806"/>
            <a:ext cx="309562" cy="1152127"/>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dirty="0"/>
          </a:p>
        </p:txBody>
      </p:sp>
      <p:sp>
        <p:nvSpPr>
          <p:cNvPr id="12" name="任意多边形 11"/>
          <p:cNvSpPr/>
          <p:nvPr/>
        </p:nvSpPr>
        <p:spPr>
          <a:xfrm>
            <a:off x="2193926" y="2931790"/>
            <a:ext cx="6194425" cy="1440159"/>
          </a:xfrm>
          <a:custGeom>
            <a:avLst/>
            <a:gdLst>
              <a:gd name="connsiteX0" fmla="*/ 0 w 5924818"/>
              <a:gd name="connsiteY0" fmla="*/ 0 h 1102612"/>
              <a:gd name="connsiteX1" fmla="*/ 5924818 w 5924818"/>
              <a:gd name="connsiteY1" fmla="*/ 0 h 1102612"/>
              <a:gd name="connsiteX2" fmla="*/ 5924818 w 5924818"/>
              <a:gd name="connsiteY2" fmla="*/ 1102612 h 1102612"/>
              <a:gd name="connsiteX3" fmla="*/ 0 w 5924818"/>
              <a:gd name="connsiteY3" fmla="*/ 1102612 h 1102612"/>
              <a:gd name="connsiteX4" fmla="*/ 0 w 5924818"/>
              <a:gd name="connsiteY4" fmla="*/ 0 h 110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4818" h="1102612">
                <a:moveTo>
                  <a:pt x="0" y="0"/>
                </a:moveTo>
                <a:lnTo>
                  <a:pt x="5924818" y="0"/>
                </a:lnTo>
                <a:lnTo>
                  <a:pt x="5924818" y="1102612"/>
                </a:lnTo>
                <a:lnTo>
                  <a:pt x="0" y="1102612"/>
                </a:lnTo>
                <a:lnTo>
                  <a:pt x="0" y="0"/>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91440" bIns="91440" spcCol="1270" anchor="ctr"/>
          <a:lstStyle/>
          <a:p>
            <a:pPr marL="342900" lvl="1" indent="-342900" defTabSz="1066800">
              <a:lnSpc>
                <a:spcPts val="3800"/>
              </a:lnSpc>
              <a:spcAft>
                <a:spcPct val="15000"/>
              </a:spcAft>
              <a:buFontTx/>
              <a:buChar char="••"/>
              <a:defRPr/>
            </a:pPr>
            <a:r>
              <a:rPr lang="zh-CN" altLang="en-US" sz="2000" dirty="0" smtClean="0">
                <a:latin typeface="微软雅黑" pitchFamily="34" charset="-122"/>
                <a:ea typeface="微软雅黑" pitchFamily="34" charset="-122"/>
              </a:rPr>
              <a:t>虽有</a:t>
            </a:r>
            <a:r>
              <a:rPr lang="zh-CN" altLang="en-US" sz="2000" dirty="0">
                <a:latin typeface="微软雅黑" pitchFamily="34" charset="-122"/>
                <a:ea typeface="微软雅黑" pitchFamily="34" charset="-122"/>
              </a:rPr>
              <a:t>单机版本，</a:t>
            </a:r>
            <a:r>
              <a:rPr lang="zh-CN" altLang="en-US" sz="2000" dirty="0" smtClean="0">
                <a:latin typeface="微软雅黑" pitchFamily="34" charset="-122"/>
                <a:ea typeface="微软雅黑" pitchFamily="34" charset="-122"/>
              </a:rPr>
              <a:t>但没有火狐</a:t>
            </a:r>
            <a:r>
              <a:rPr lang="zh-CN" altLang="en-US" sz="2000" dirty="0">
                <a:latin typeface="微软雅黑" pitchFamily="34" charset="-122"/>
                <a:ea typeface="微软雅黑" pitchFamily="34" charset="-122"/>
              </a:rPr>
              <a:t>浏览器内置版功能强大，</a:t>
            </a:r>
            <a:r>
              <a:rPr lang="zh-CN" altLang="en-US" sz="2000" dirty="0" smtClean="0">
                <a:latin typeface="微软雅黑" pitchFamily="34" charset="-122"/>
                <a:ea typeface="微软雅黑" pitchFamily="34" charset="-122"/>
              </a:rPr>
              <a:t>因此建议尽量</a:t>
            </a:r>
            <a:r>
              <a:rPr lang="zh-CN" altLang="en-US" sz="2000" dirty="0">
                <a:latin typeface="微软雅黑" pitchFamily="34" charset="-122"/>
                <a:ea typeface="微软雅黑" pitchFamily="34" charset="-122"/>
              </a:rPr>
              <a:t>捆绑</a:t>
            </a:r>
            <a:r>
              <a:rPr lang="zh-CN" altLang="en-US" sz="2000" dirty="0" smtClean="0">
                <a:latin typeface="微软雅黑" pitchFamily="34" charset="-122"/>
                <a:ea typeface="微软雅黑" pitchFamily="34" charset="-122"/>
              </a:rPr>
              <a:t>火狐</a:t>
            </a:r>
            <a:endParaRPr lang="zh-CN" altLang="en-US" sz="2000" dirty="0">
              <a:latin typeface="微软雅黑" pitchFamily="34" charset="-122"/>
              <a:ea typeface="微软雅黑" pitchFamily="34" charset="-122"/>
            </a:endParaRPr>
          </a:p>
        </p:txBody>
      </p:sp>
      <p:sp>
        <p:nvSpPr>
          <p:cNvPr id="13" name="TextBox 12"/>
          <p:cNvSpPr txBox="1"/>
          <p:nvPr/>
        </p:nvSpPr>
        <p:spPr>
          <a:xfrm>
            <a:off x="107504" y="299432"/>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14" name="矩形 13"/>
          <p:cNvSpPr/>
          <p:nvPr/>
        </p:nvSpPr>
        <p:spPr>
          <a:xfrm>
            <a:off x="2417483" y="330210"/>
            <a:ext cx="4289077" cy="369332"/>
          </a:xfrm>
          <a:prstGeom prst="rect">
            <a:avLst/>
          </a:prstGeom>
        </p:spPr>
        <p:txBody>
          <a:bodyPr wrap="square">
            <a:spAutoFit/>
          </a:bodyPr>
          <a:lstStyle/>
          <a:p>
            <a:r>
              <a:rPr lang="en-US" altLang="zh-CN" b="1" dirty="0" smtClean="0">
                <a:solidFill>
                  <a:srgbClr val="00B0F0"/>
                </a:solidFill>
                <a:latin typeface="微软雅黑" pitchFamily="34" charset="-122"/>
                <a:ea typeface="微软雅黑" pitchFamily="34" charset="-122"/>
              </a:rPr>
              <a:t>——</a:t>
            </a:r>
            <a:r>
              <a:rPr lang="en-US" altLang="zh-CN" b="1" dirty="0" err="1" smtClean="0">
                <a:solidFill>
                  <a:srgbClr val="00B0F0"/>
                </a:solidFill>
                <a:latin typeface="微软雅黑" pitchFamily="34" charset="-122"/>
                <a:ea typeface="微软雅黑" pitchFamily="34" charset="-122"/>
              </a:rPr>
              <a:t>Zotero</a:t>
            </a:r>
            <a:r>
              <a:rPr lang="zh-CN" altLang="en-US" b="1" dirty="0" smtClean="0">
                <a:solidFill>
                  <a:srgbClr val="00B0F0"/>
                </a:solidFill>
                <a:latin typeface="微软雅黑" pitchFamily="34" charset="-122"/>
                <a:ea typeface="微软雅黑" pitchFamily="34" charset="-122"/>
              </a:rPr>
              <a:t>的优缺点</a:t>
            </a:r>
            <a:endParaRPr lang="zh-CN" altLang="en-US"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541186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我的文件\我的桌面\2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20929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12127" y="4123695"/>
            <a:ext cx="1415772"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End</a:t>
            </a:r>
            <a:endParaRPr lang="zh-CN" alt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1921071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4" name="矩形 3"/>
          <p:cNvSpPr/>
          <p:nvPr/>
        </p:nvSpPr>
        <p:spPr>
          <a:xfrm>
            <a:off x="2662461" y="237877"/>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a:t>
            </a:r>
            <a:r>
              <a:rPr lang="zh-CN" altLang="en-US" sz="2400" b="1" dirty="0" smtClean="0">
                <a:solidFill>
                  <a:srgbClr val="00B0F0"/>
                </a:solidFill>
                <a:latin typeface="微软雅黑" pitchFamily="34" charset="-122"/>
                <a:ea typeface="微软雅黑" pitchFamily="34" charset="-122"/>
              </a:rPr>
              <a:t>国内外主要产品</a:t>
            </a:r>
            <a:endParaRPr lang="zh-CN" altLang="en-US" sz="2400" b="1" dirty="0">
              <a:solidFill>
                <a:srgbClr val="00B0F0"/>
              </a:solidFill>
              <a:latin typeface="微软雅黑" pitchFamily="34" charset="-122"/>
              <a:ea typeface="微软雅黑" pitchFamily="34" charset="-122"/>
            </a:endParaRPr>
          </a:p>
        </p:txBody>
      </p:sp>
      <p:sp>
        <p:nvSpPr>
          <p:cNvPr id="5" name="矩形 4"/>
          <p:cNvSpPr/>
          <p:nvPr/>
        </p:nvSpPr>
        <p:spPr>
          <a:xfrm>
            <a:off x="395536" y="874330"/>
            <a:ext cx="8568952" cy="3785652"/>
          </a:xfrm>
          <a:prstGeom prst="rect">
            <a:avLst/>
          </a:prstGeom>
        </p:spPr>
        <p:txBody>
          <a:bodyPr wrap="square">
            <a:spAutoFit/>
          </a:bodyPr>
          <a:lstStyle/>
          <a:p>
            <a:r>
              <a:rPr lang="zh-CN" altLang="en-US" sz="1600" dirty="0" smtClean="0">
                <a:latin typeface="微软雅黑" pitchFamily="34" charset="-122"/>
                <a:ea typeface="微软雅黑" pitchFamily="34" charset="-122"/>
              </a:rPr>
              <a:t>国内：</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NoteExpress </a:t>
            </a:r>
            <a:r>
              <a:rPr lang="zh-CN" altLang="en-US" sz="1600" dirty="0" smtClean="0">
                <a:latin typeface="微软雅黑" pitchFamily="34" charset="-122"/>
                <a:ea typeface="微软雅黑" pitchFamily="34" charset="-122"/>
              </a:rPr>
              <a:t>：北京爱琴海软件开</a:t>
            </a:r>
            <a:r>
              <a:rPr lang="zh-CN" altLang="en-US" sz="1600" dirty="0">
                <a:latin typeface="微软雅黑" pitchFamily="34" charset="-122"/>
                <a:ea typeface="微软雅黑" pitchFamily="34" charset="-122"/>
              </a:rPr>
              <a:t>发</a:t>
            </a:r>
            <a:r>
              <a:rPr lang="zh-CN" altLang="en-US" sz="1600" dirty="0" smtClean="0">
                <a:latin typeface="微软雅黑" pitchFamily="34" charset="-122"/>
                <a:ea typeface="微软雅黑" pitchFamily="34" charset="-122"/>
              </a:rPr>
              <a:t>，我校已购买</a:t>
            </a:r>
            <a:endParaRPr lang="zh-CN" altLang="en-US"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PowerRef</a:t>
            </a:r>
            <a:r>
              <a:rPr lang="zh-CN" altLang="en-US" sz="1600" dirty="0" smtClean="0">
                <a:latin typeface="微软雅黑" pitchFamily="34" charset="-122"/>
                <a:ea typeface="微软雅黑" pitchFamily="34" charset="-122"/>
              </a:rPr>
              <a:t>：      北京</a:t>
            </a:r>
            <a:r>
              <a:rPr lang="zh-CN" altLang="en-US" sz="1600" dirty="0">
                <a:latin typeface="微软雅黑" pitchFamily="34" charset="-122"/>
                <a:ea typeface="微软雅黑" pitchFamily="34" charset="-122"/>
              </a:rPr>
              <a:t>神州慧</a:t>
            </a:r>
            <a:r>
              <a:rPr lang="zh-CN" altLang="en-US" sz="1600" dirty="0" smtClean="0">
                <a:latin typeface="微软雅黑" pitchFamily="34" charset="-122"/>
                <a:ea typeface="微软雅黑" pitchFamily="34" charset="-122"/>
              </a:rPr>
              <a:t>达开发，目前我校在试用</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Notefirst</a:t>
            </a:r>
            <a:r>
              <a:rPr lang="zh-CN" altLang="en-US" sz="1600" dirty="0" smtClean="0">
                <a:latin typeface="微软雅黑" pitchFamily="34" charset="-122"/>
                <a:ea typeface="微软雅黑" pitchFamily="34" charset="-122"/>
              </a:rPr>
              <a:t>：       商业性客户端</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在线</a:t>
            </a:r>
            <a:r>
              <a:rPr lang="zh-CN" altLang="en-US" sz="1600" dirty="0" smtClean="0">
                <a:latin typeface="微软雅黑" pitchFamily="34" charset="-122"/>
                <a:ea typeface="微软雅黑" pitchFamily="34" charset="-122"/>
              </a:rPr>
              <a:t>管理，我校可使用        </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国外</a:t>
            </a:r>
            <a:r>
              <a:rPr lang="zh-CN" altLang="en-US" sz="1600" dirty="0">
                <a:latin typeface="微软雅黑" pitchFamily="34" charset="-122"/>
                <a:ea typeface="微软雅黑" pitchFamily="34" charset="-122"/>
              </a:rPr>
              <a:t>单机版：</a:t>
            </a:r>
          </a:p>
          <a:p>
            <a:r>
              <a:rPr lang="en-US" altLang="zh-CN" sz="1600" dirty="0" smtClean="0">
                <a:latin typeface="微软雅黑" pitchFamily="34" charset="-122"/>
                <a:ea typeface="微软雅黑" pitchFamily="34" charset="-122"/>
              </a:rPr>
              <a:t>        Endnote</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Procite</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Reference Manager</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Quosa</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Biblioscape</a:t>
            </a:r>
          </a:p>
          <a:p>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国外</a:t>
            </a:r>
            <a:r>
              <a:rPr lang="zh-CN" altLang="en-US" sz="1600" dirty="0">
                <a:latin typeface="微软雅黑" pitchFamily="34" charset="-122"/>
                <a:ea typeface="微软雅黑" pitchFamily="34" charset="-122"/>
              </a:rPr>
              <a:t>在线</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网络版：</a:t>
            </a:r>
          </a:p>
          <a:p>
            <a:r>
              <a:rPr lang="en-US" altLang="zh-CN" sz="1600" dirty="0" smtClean="0">
                <a:latin typeface="微软雅黑" pitchFamily="34" charset="-122"/>
                <a:ea typeface="微软雅黑" pitchFamily="34" charset="-122"/>
              </a:rPr>
              <a:t>        Endnote </a:t>
            </a:r>
            <a:r>
              <a:rPr lang="en-US" altLang="zh-CN" sz="1600" dirty="0">
                <a:latin typeface="微软雅黑" pitchFamily="34" charset="-122"/>
                <a:ea typeface="微软雅黑" pitchFamily="34" charset="-122"/>
              </a:rPr>
              <a:t>Web</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WOS</a:t>
            </a:r>
            <a:r>
              <a:rPr lang="zh-CN" altLang="en-US" sz="1600" dirty="0" smtClean="0">
                <a:latin typeface="微软雅黑" pitchFamily="34" charset="-122"/>
                <a:ea typeface="微软雅黑" pitchFamily="34" charset="-122"/>
              </a:rPr>
              <a:t>平台的附加功能模块</a:t>
            </a:r>
            <a:endParaRPr lang="en-US" altLang="zh-CN" sz="1600" dirty="0" smtClean="0">
              <a:latin typeface="微软雅黑" pitchFamily="34" charset="-122"/>
              <a:ea typeface="微软雅黑" pitchFamily="34" charset="-122"/>
            </a:endParaRPr>
          </a:p>
          <a:p>
            <a:r>
              <a:rPr lang="en-US" altLang="zh-CN" sz="1600" dirty="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RefWorks</a:t>
            </a:r>
            <a:r>
              <a:rPr lang="zh-CN" altLang="en-US" sz="1600" dirty="0" smtClean="0">
                <a:latin typeface="微软雅黑" pitchFamily="34" charset="-122"/>
                <a:ea typeface="微软雅黑" pitchFamily="34" charset="-122"/>
              </a:rPr>
              <a:t>：       商业性软件 </a:t>
            </a:r>
            <a:r>
              <a:rPr lang="en-US" altLang="zh-CN" sz="1600" dirty="0" smtClean="0">
                <a:latin typeface="微软雅黑" pitchFamily="34" charset="-122"/>
                <a:ea typeface="微软雅黑" pitchFamily="34" charset="-122"/>
              </a:rPr>
              <a:t>ProQuest</a:t>
            </a:r>
            <a:r>
              <a:rPr lang="zh-CN" altLang="en-US" sz="1600" dirty="0" smtClean="0">
                <a:latin typeface="微软雅黑" pitchFamily="34" charset="-122"/>
                <a:ea typeface="微软雅黑" pitchFamily="34" charset="-122"/>
              </a:rPr>
              <a:t>公司</a:t>
            </a:r>
            <a:endParaRPr lang="zh-CN" altLang="en-US"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Mendeley</a:t>
            </a: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    免费                 </a:t>
            </a:r>
            <a:r>
              <a:rPr lang="en-US" altLang="zh-CN" sz="1600" dirty="0">
                <a:latin typeface="微软雅黑" pitchFamily="34" charset="-122"/>
                <a:ea typeface="微软雅黑" pitchFamily="34" charset="-122"/>
                <a:hlinkClick r:id="rId2"/>
              </a:rPr>
              <a:t>http://</a:t>
            </a:r>
            <a:r>
              <a:rPr lang="en-US" altLang="zh-CN" sz="1600" dirty="0" smtClean="0">
                <a:latin typeface="微软雅黑" pitchFamily="34" charset="-122"/>
                <a:ea typeface="微软雅黑" pitchFamily="34" charset="-122"/>
                <a:hlinkClick r:id="rId2"/>
              </a:rPr>
              <a:t>www.mendeley.com</a:t>
            </a:r>
            <a:r>
              <a:rPr lang="en-US" altLang="zh-CN" sz="1600" dirty="0" smtClean="0">
                <a:latin typeface="微软雅黑" pitchFamily="34" charset="-122"/>
                <a:ea typeface="微软雅黑" pitchFamily="34" charset="-122"/>
              </a:rPr>
              <a:t> </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Zotero</a:t>
            </a: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      免费                 </a:t>
            </a:r>
            <a:r>
              <a:rPr lang="en-US" altLang="zh-CN" sz="1600" dirty="0" smtClean="0">
                <a:latin typeface="微软雅黑" pitchFamily="34" charset="-122"/>
                <a:ea typeface="微软雅黑" pitchFamily="34" charset="-122"/>
                <a:hlinkClick r:id="rId3"/>
              </a:rPr>
              <a:t>https</a:t>
            </a:r>
            <a:r>
              <a:rPr lang="en-US" altLang="zh-CN" sz="1600" dirty="0">
                <a:latin typeface="微软雅黑" pitchFamily="34" charset="-122"/>
                <a:ea typeface="微软雅黑" pitchFamily="34" charset="-122"/>
                <a:hlinkClick r:id="rId3"/>
              </a:rPr>
              <a:t>://www.zotero.org</a:t>
            </a:r>
            <a:r>
              <a:rPr lang="en-US" altLang="zh-CN" sz="1600" dirty="0" smtClean="0">
                <a:latin typeface="微软雅黑" pitchFamily="34" charset="-122"/>
                <a:ea typeface="微软雅黑" pitchFamily="34" charset="-122"/>
                <a:hlinkClick r:id="rId3"/>
              </a:rPr>
              <a:t>/</a:t>
            </a:r>
            <a:r>
              <a:rPr lang="en-US" altLang="zh-CN" sz="1600" dirty="0" smtClean="0">
                <a:latin typeface="微软雅黑" pitchFamily="34" charset="-122"/>
                <a:ea typeface="微软雅黑" pitchFamily="34" charset="-122"/>
              </a:rPr>
              <a:t>        </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Citeulike </a:t>
            </a: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Springer</a:t>
            </a:r>
            <a:r>
              <a:rPr lang="zh-CN" altLang="en-US" sz="1600" dirty="0" smtClean="0">
                <a:latin typeface="微软雅黑" pitchFamily="34" charset="-122"/>
                <a:ea typeface="微软雅黑" pitchFamily="34" charset="-122"/>
              </a:rPr>
              <a:t>旗下   </a:t>
            </a:r>
            <a:r>
              <a:rPr lang="en-US" altLang="zh-CN" sz="1600" dirty="0">
                <a:latin typeface="微软雅黑" pitchFamily="34" charset="-122"/>
                <a:ea typeface="微软雅黑" pitchFamily="34" charset="-122"/>
                <a:hlinkClick r:id="rId4"/>
              </a:rPr>
              <a:t>http://</a:t>
            </a:r>
            <a:r>
              <a:rPr lang="en-US" altLang="zh-CN" sz="1600" dirty="0" smtClean="0">
                <a:latin typeface="微软雅黑" pitchFamily="34" charset="-122"/>
                <a:ea typeface="微软雅黑" pitchFamily="34" charset="-122"/>
                <a:hlinkClick r:id="rId4"/>
              </a:rPr>
              <a:t>www.citeulike.org</a:t>
            </a:r>
            <a:r>
              <a:rPr lang="en-US" altLang="zh-CN" sz="1600" dirty="0" smtClean="0">
                <a:latin typeface="微软雅黑" pitchFamily="34" charset="-122"/>
                <a:ea typeface="微软雅黑" pitchFamily="34" charset="-122"/>
              </a:rPr>
              <a:t> </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Connotea</a:t>
            </a: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Nature</a:t>
            </a:r>
            <a:r>
              <a:rPr lang="zh-CN" altLang="en-US" sz="1600" dirty="0" smtClean="0">
                <a:latin typeface="微软雅黑" pitchFamily="34" charset="-122"/>
                <a:ea typeface="微软雅黑" pitchFamily="34" charset="-122"/>
              </a:rPr>
              <a:t>旗下      </a:t>
            </a:r>
            <a:r>
              <a:rPr lang="en-US" altLang="zh-CN" sz="1600" dirty="0">
                <a:latin typeface="微软雅黑" pitchFamily="34" charset="-122"/>
                <a:ea typeface="微软雅黑" pitchFamily="34" charset="-122"/>
                <a:hlinkClick r:id="rId5"/>
              </a:rPr>
              <a:t>http://</a:t>
            </a:r>
            <a:r>
              <a:rPr lang="en-US" altLang="zh-CN" sz="1600" dirty="0" smtClean="0">
                <a:latin typeface="微软雅黑" pitchFamily="34" charset="-122"/>
                <a:ea typeface="微软雅黑" pitchFamily="34" charset="-122"/>
                <a:hlinkClick r:id="rId5"/>
              </a:rPr>
              <a:t>www.connotea.org</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2collab </a:t>
            </a: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Elsevier</a:t>
            </a:r>
            <a:r>
              <a:rPr lang="zh-CN" altLang="en-US" sz="1600" dirty="0" smtClean="0">
                <a:latin typeface="微软雅黑" pitchFamily="34" charset="-122"/>
                <a:ea typeface="微软雅黑" pitchFamily="34" charset="-122"/>
              </a:rPr>
              <a:t>旗下     </a:t>
            </a:r>
            <a:r>
              <a:rPr lang="en-US" altLang="zh-CN" sz="1600" dirty="0" smtClean="0">
                <a:latin typeface="微软雅黑" pitchFamily="34" charset="-122"/>
                <a:ea typeface="微软雅黑" pitchFamily="34" charset="-122"/>
                <a:hlinkClick r:id="rId6"/>
              </a:rPr>
              <a:t>http</a:t>
            </a:r>
            <a:r>
              <a:rPr lang="en-US" altLang="zh-CN" sz="1600" dirty="0">
                <a:latin typeface="微软雅黑" pitchFamily="34" charset="-122"/>
                <a:ea typeface="微软雅黑" pitchFamily="34" charset="-122"/>
                <a:hlinkClick r:id="rId6"/>
              </a:rPr>
              <a:t>://</a:t>
            </a:r>
            <a:r>
              <a:rPr lang="en-US" altLang="zh-CN" sz="1600" dirty="0" smtClean="0">
                <a:latin typeface="微软雅黑" pitchFamily="34" charset="-122"/>
                <a:ea typeface="微软雅黑" pitchFamily="34" charset="-122"/>
                <a:hlinkClick r:id="rId6"/>
              </a:rPr>
              <a:t>www.2collab.com</a:t>
            </a:r>
            <a:r>
              <a:rPr lang="en-US" altLang="zh-CN" sz="1600" dirty="0" smtClean="0">
                <a:latin typeface="微软雅黑" pitchFamily="34" charset="-122"/>
                <a:ea typeface="微软雅黑" pitchFamily="34" charset="-122"/>
              </a:rPr>
              <a:t> </a:t>
            </a:r>
            <a:endParaRPr lang="en-US" altLang="zh-CN" dirty="0"/>
          </a:p>
        </p:txBody>
      </p:sp>
    </p:spTree>
    <p:extLst>
      <p:ext uri="{BB962C8B-B14F-4D97-AF65-F5344CB8AC3E}">
        <p14:creationId xmlns:p14="http://schemas.microsoft.com/office/powerpoint/2010/main" val="4235778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a:stCxn id="10" idx="6"/>
          </p:cNvCxnSpPr>
          <p:nvPr/>
        </p:nvCxnSpPr>
        <p:spPr>
          <a:xfrm>
            <a:off x="2925674" y="2571750"/>
            <a:ext cx="4074881" cy="0"/>
          </a:xfrm>
          <a:prstGeom prst="line">
            <a:avLst/>
          </a:prstGeom>
          <a:noFill/>
          <a:ln w="5715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1576227" y="1896675"/>
            <a:ext cx="1349447" cy="13501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rgbClr val="0070C0"/>
              </a:solidFill>
            </a:endParaRPr>
          </a:p>
        </p:txBody>
      </p:sp>
      <p:sp>
        <p:nvSpPr>
          <p:cNvPr id="11" name="燕尾形 10"/>
          <p:cNvSpPr/>
          <p:nvPr/>
        </p:nvSpPr>
        <p:spPr>
          <a:xfrm>
            <a:off x="1954105" y="2180250"/>
            <a:ext cx="593691" cy="783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tx1"/>
              </a:solidFill>
            </a:endParaRPr>
          </a:p>
        </p:txBody>
      </p:sp>
      <p:sp>
        <p:nvSpPr>
          <p:cNvPr id="12" name="矩形 11"/>
          <p:cNvSpPr/>
          <p:nvPr/>
        </p:nvSpPr>
        <p:spPr>
          <a:xfrm>
            <a:off x="3924561" y="2703972"/>
            <a:ext cx="2698100" cy="1315717"/>
          </a:xfrm>
          <a:prstGeom prst="rect">
            <a:avLst/>
          </a:prstGeom>
        </p:spPr>
        <p:txBody>
          <a:bodyPr wrap="square" lIns="68553" tIns="34276" rIns="68553" bIns="34276">
            <a:spAutoFit/>
          </a:bodyPr>
          <a:lstStyle/>
          <a:p>
            <a:pPr marL="214227" indent="-214227">
              <a:lnSpc>
                <a:spcPct val="150000"/>
              </a:lnSpc>
              <a:buFont typeface="Arial" panose="020B0604020202020204" pitchFamily="34" charset="0"/>
              <a:buChar char="•"/>
              <a:defRPr/>
            </a:pPr>
            <a:endParaRPr lang="en-US" altLang="zh-CN" kern="0" dirty="0" smtClean="0">
              <a:solidFill>
                <a:schemeClr val="tx1">
                  <a:lumMod val="75000"/>
                  <a:lumOff val="25000"/>
                </a:schemeClr>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en-US" altLang="zh-CN" kern="0" dirty="0" smtClean="0">
              <a:solidFill>
                <a:srgbClr val="FF0000"/>
              </a:solidFill>
              <a:latin typeface="微软雅黑" pitchFamily="34" charset="-122"/>
              <a:ea typeface="微软雅黑" pitchFamily="34" charset="-122"/>
            </a:endParaRPr>
          </a:p>
          <a:p>
            <a:pPr marL="214227" indent="-214227">
              <a:lnSpc>
                <a:spcPct val="150000"/>
              </a:lnSpc>
              <a:buFont typeface="Arial" panose="020B0604020202020204" pitchFamily="34" charset="0"/>
              <a:buChar char="•"/>
              <a:defRPr/>
            </a:pPr>
            <a:endParaRPr lang="zh-CN" altLang="en-US" kern="0" dirty="0">
              <a:solidFill>
                <a:schemeClr val="tx1">
                  <a:lumMod val="75000"/>
                  <a:lumOff val="25000"/>
                </a:schemeClr>
              </a:solidFill>
              <a:latin typeface="微软雅黑" pitchFamily="34" charset="-122"/>
              <a:ea typeface="微软雅黑" pitchFamily="34" charset="-122"/>
            </a:endParaRPr>
          </a:p>
        </p:txBody>
      </p:sp>
      <p:sp>
        <p:nvSpPr>
          <p:cNvPr id="2" name="TextBox 1"/>
          <p:cNvSpPr txBox="1"/>
          <p:nvPr/>
        </p:nvSpPr>
        <p:spPr>
          <a:xfrm>
            <a:off x="3131840" y="1995686"/>
            <a:ext cx="3868715"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第五章 参考文献管理工具</a:t>
            </a:r>
            <a:endParaRPr lang="zh-CN" altLang="en-US" sz="2400" b="1" dirty="0">
              <a:latin typeface="微软雅黑" pitchFamily="34" charset="-122"/>
              <a:ea typeface="微软雅黑" pitchFamily="34" charset="-122"/>
            </a:endParaRPr>
          </a:p>
        </p:txBody>
      </p:sp>
      <p:sp>
        <p:nvSpPr>
          <p:cNvPr id="3" name="TextBox 2"/>
          <p:cNvSpPr txBox="1"/>
          <p:nvPr/>
        </p:nvSpPr>
        <p:spPr>
          <a:xfrm>
            <a:off x="3114826" y="2859782"/>
            <a:ext cx="3744416"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参考文献管理工具介绍</a:t>
            </a:r>
            <a:endParaRPr lang="en-US" altLang="zh-CN" dirty="0" smtClean="0">
              <a:latin typeface="微软雅黑" pitchFamily="34" charset="-122"/>
              <a:ea typeface="微软雅黑" pitchFamily="34" charset="-122"/>
            </a:endParaRPr>
          </a:p>
          <a:p>
            <a:r>
              <a:rPr lang="en-US" altLang="zh-CN" dirty="0" smtClean="0">
                <a:solidFill>
                  <a:srgbClr val="FF0000"/>
                </a:solidFill>
                <a:latin typeface="微软雅黑" pitchFamily="34" charset="-122"/>
                <a:ea typeface="微软雅黑" pitchFamily="34" charset="-122"/>
              </a:rPr>
              <a:t>NoteExpress</a:t>
            </a:r>
            <a:r>
              <a:rPr lang="zh-CN" altLang="en-US" dirty="0" smtClean="0">
                <a:solidFill>
                  <a:srgbClr val="FF0000"/>
                </a:solidFill>
                <a:latin typeface="微软雅黑" pitchFamily="34" charset="-122"/>
                <a:ea typeface="微软雅黑" pitchFamily="34" charset="-122"/>
              </a:rPr>
              <a:t>主要功能介绍</a:t>
            </a:r>
            <a:endParaRPr lang="en-US" altLang="zh-CN" dirty="0" smtClean="0">
              <a:solidFill>
                <a:srgbClr val="FF0000"/>
              </a:solidFill>
              <a:latin typeface="微软雅黑" pitchFamily="34" charset="-122"/>
              <a:ea typeface="微软雅黑" pitchFamily="34" charset="-122"/>
            </a:endParaRPr>
          </a:p>
          <a:p>
            <a:r>
              <a:rPr lang="en-US" altLang="zh-CN" dirty="0" smtClean="0">
                <a:latin typeface="微软雅黑" pitchFamily="34" charset="-122"/>
                <a:ea typeface="微软雅黑" pitchFamily="34" charset="-122"/>
              </a:rPr>
              <a:t>Mendeley</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Zotero</a:t>
            </a:r>
            <a:r>
              <a:rPr lang="zh-CN" altLang="en-US" dirty="0" smtClean="0">
                <a:latin typeface="微软雅黑" pitchFamily="34" charset="-122"/>
                <a:ea typeface="微软雅黑" pitchFamily="34" charset="-122"/>
              </a:rPr>
              <a:t>主要功能介绍</a:t>
            </a:r>
            <a:endParaRPr lang="en-US" altLang="zh-CN"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012661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915566"/>
            <a:ext cx="7848872" cy="3416320"/>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        NoteExpress </a:t>
            </a:r>
            <a:r>
              <a:rPr lang="zh-CN" altLang="en-US" dirty="0">
                <a:latin typeface="微软雅黑" pitchFamily="34" charset="-122"/>
                <a:ea typeface="微软雅黑" pitchFamily="34" charset="-122"/>
              </a:rPr>
              <a:t>是由北京爱琴海软件公司开发的专业文献管理</a:t>
            </a:r>
            <a:r>
              <a:rPr lang="zh-CN" altLang="en-US" dirty="0" smtClean="0">
                <a:latin typeface="微软雅黑" pitchFamily="34" charset="-122"/>
                <a:ea typeface="微软雅黑" pitchFamily="34" charset="-122"/>
              </a:rPr>
              <a:t>软件，是目前国内同类软件中相对系统功能较完善，用户数量比较多的工具软件</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NoteExpress</a:t>
            </a:r>
            <a:r>
              <a:rPr lang="zh-CN" altLang="en-US" dirty="0" smtClean="0">
                <a:latin typeface="微软雅黑" pitchFamily="34" charset="-122"/>
                <a:ea typeface="微软雅黑" pitchFamily="34" charset="-122"/>
              </a:rPr>
              <a:t>可以实现如下功能：</a:t>
            </a:r>
            <a:endParaRPr lang="en-US" altLang="zh-CN" dirty="0" smtClean="0">
              <a:latin typeface="微软雅黑" pitchFamily="34" charset="-122"/>
              <a:ea typeface="微软雅黑" pitchFamily="34" charset="-122"/>
            </a:endParaRPr>
          </a:p>
          <a:p>
            <a:pPr lvl="0">
              <a:buChar char="•"/>
            </a:pPr>
            <a:endParaRPr lang="en-US" altLang="zh-CN" dirty="0" smtClean="0">
              <a:latin typeface="微软雅黑" pitchFamily="34" charset="-122"/>
              <a:ea typeface="微软雅黑" pitchFamily="34" charset="-122"/>
            </a:endParaRPr>
          </a:p>
          <a:p>
            <a:pPr marL="742950" lvl="1" indent="-285750">
              <a:buClr>
                <a:srgbClr val="FF0000"/>
              </a:buClr>
              <a:buFont typeface="Wingdings" pitchFamily="2" charset="2"/>
              <a:buChar char="Ø"/>
            </a:pPr>
            <a:r>
              <a:rPr lang="zh-CN" altLang="en-US" dirty="0" smtClean="0">
                <a:latin typeface="微软雅黑" pitchFamily="34" charset="-122"/>
                <a:ea typeface="微软雅黑" pitchFamily="34" charset="-122"/>
              </a:rPr>
              <a:t>获取</a:t>
            </a:r>
            <a:r>
              <a:rPr lang="zh-CN" altLang="en-US" dirty="0">
                <a:latin typeface="微软雅黑" pitchFamily="34" charset="-122"/>
                <a:ea typeface="微软雅黑" pitchFamily="34" charset="-122"/>
              </a:rPr>
              <a:t>题录信息</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透过过滤器、导入文件或题录、运用浏览器等</a:t>
            </a:r>
            <a:r>
              <a:rPr lang="zh-CN" altLang="en-US" dirty="0" smtClean="0">
                <a:latin typeface="微软雅黑" pitchFamily="34" charset="-122"/>
                <a:ea typeface="微软雅黑" pitchFamily="34" charset="-122"/>
              </a:rPr>
              <a:t>方式</a:t>
            </a:r>
            <a:endParaRPr lang="en-US" altLang="zh-CN" dirty="0" smtClean="0">
              <a:latin typeface="微软雅黑" pitchFamily="34" charset="-122"/>
              <a:ea typeface="微软雅黑" pitchFamily="34" charset="-122"/>
            </a:endParaRPr>
          </a:p>
          <a:p>
            <a:pPr marL="285750" lvl="0" indent="-285750">
              <a:buClr>
                <a:srgbClr val="FF0000"/>
              </a:buClr>
              <a:buFont typeface="Wingdings" pitchFamily="2" charset="2"/>
              <a:buChar char="Ø"/>
            </a:pPr>
            <a:endParaRPr lang="zh-CN" altLang="en-US" dirty="0">
              <a:latin typeface="微软雅黑" pitchFamily="34" charset="-122"/>
              <a:ea typeface="微软雅黑" pitchFamily="34" charset="-122"/>
            </a:endParaRPr>
          </a:p>
          <a:p>
            <a:pPr marL="742950" lvl="1" indent="-285750">
              <a:buClr>
                <a:srgbClr val="FF0000"/>
              </a:buClr>
              <a:buFont typeface="Wingdings" pitchFamily="2" charset="2"/>
              <a:buChar char="Ø"/>
            </a:pPr>
            <a:r>
              <a:rPr lang="zh-CN" altLang="en-US" dirty="0">
                <a:latin typeface="微软雅黑" pitchFamily="34" charset="-122"/>
                <a:ea typeface="微软雅黑" pitchFamily="34" charset="-122"/>
              </a:rPr>
              <a:t>管理题录信息</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更新、保存检索、去重、全文下载、笔记、注释</a:t>
            </a:r>
          </a:p>
          <a:p>
            <a:pPr marL="742950" lvl="1" indent="-285750">
              <a:buClr>
                <a:srgbClr val="FF0000"/>
              </a:buClr>
              <a:buFont typeface="Wingdings" pitchFamily="2" charset="2"/>
              <a:buChar char="Ø"/>
            </a:pPr>
            <a:endParaRPr lang="zh-CN" altLang="en-US" dirty="0">
              <a:latin typeface="微软雅黑" pitchFamily="34" charset="-122"/>
              <a:ea typeface="微软雅黑" pitchFamily="34" charset="-122"/>
            </a:endParaRPr>
          </a:p>
          <a:p>
            <a:pPr marL="742950" lvl="1" indent="-285750">
              <a:buClr>
                <a:srgbClr val="FF0000"/>
              </a:buClr>
              <a:buFont typeface="Wingdings" pitchFamily="2" charset="2"/>
              <a:buChar char="Ø"/>
            </a:pPr>
            <a:r>
              <a:rPr lang="zh-CN" altLang="en-US" dirty="0">
                <a:latin typeface="微软雅黑" pitchFamily="34" charset="-122"/>
                <a:ea typeface="微软雅黑" pitchFamily="34" charset="-122"/>
              </a:rPr>
              <a:t>输出题录信息</a:t>
            </a:r>
            <a:r>
              <a:rPr lang="en-US" altLang="zh-CN" dirty="0">
                <a:latin typeface="微软雅黑" pitchFamily="34" charset="-122"/>
                <a:ea typeface="微软雅黑" pitchFamily="34" charset="-122"/>
              </a:rPr>
              <a:t> -- </a:t>
            </a:r>
            <a:r>
              <a:rPr lang="zh-CN" altLang="en-US" dirty="0">
                <a:latin typeface="微软雅黑" pitchFamily="34" charset="-122"/>
                <a:ea typeface="微软雅黑" pitchFamily="34" charset="-122"/>
              </a:rPr>
              <a:t>可以到文件、剪贴板，选择样式输出</a:t>
            </a:r>
            <a:endParaRPr lang="en-US" altLang="zh-CN" dirty="0">
              <a:latin typeface="微软雅黑" pitchFamily="34" charset="-122"/>
              <a:ea typeface="微软雅黑" pitchFamily="34" charset="-122"/>
            </a:endParaRPr>
          </a:p>
          <a:p>
            <a:pPr marL="742950" lvl="1" indent="-285750">
              <a:buClr>
                <a:srgbClr val="FF0000"/>
              </a:buClr>
              <a:buFont typeface="Wingdings" pitchFamily="2" charset="2"/>
              <a:buChar char="Ø"/>
            </a:pPr>
            <a:endParaRPr lang="en-US" altLang="zh-CN" dirty="0">
              <a:latin typeface="微软雅黑" pitchFamily="34" charset="-122"/>
              <a:ea typeface="微软雅黑" pitchFamily="34" charset="-122"/>
            </a:endParaRPr>
          </a:p>
          <a:p>
            <a:pPr marL="742950" lvl="1" indent="-285750">
              <a:buClr>
                <a:srgbClr val="FF0000"/>
              </a:buClr>
              <a:buFont typeface="Wingdings" pitchFamily="2" charset="2"/>
              <a:buChar char="Ø"/>
            </a:pPr>
            <a:r>
              <a:rPr lang="zh-CN" altLang="en-US" dirty="0">
                <a:latin typeface="微软雅黑" pitchFamily="34" charset="-122"/>
                <a:ea typeface="微软雅黑" pitchFamily="34" charset="-122"/>
              </a:rPr>
              <a:t>写作支持</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实现自动生成文中引文、文末参考文献、脚注和</a:t>
            </a:r>
            <a:r>
              <a:rPr lang="zh-CN" altLang="en-US" dirty="0" smtClean="0">
                <a:latin typeface="微软雅黑" pitchFamily="34" charset="-122"/>
                <a:ea typeface="微软雅黑" pitchFamily="34" charset="-122"/>
              </a:rPr>
              <a:t>注释</a:t>
            </a:r>
            <a:endParaRPr lang="zh-CN" altLang="en-US" dirty="0">
              <a:latin typeface="微软雅黑" pitchFamily="34" charset="-122"/>
              <a:ea typeface="微软雅黑" pitchFamily="34" charset="-122"/>
            </a:endParaRPr>
          </a:p>
        </p:txBody>
      </p:sp>
      <p:sp>
        <p:nvSpPr>
          <p:cNvPr id="5" name="TextBox 4"/>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6" name="矩形 5"/>
          <p:cNvSpPr/>
          <p:nvPr/>
        </p:nvSpPr>
        <p:spPr>
          <a:xfrm>
            <a:off x="320384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介绍</a:t>
            </a:r>
            <a:endParaRPr lang="zh-CN" altLang="en-US" sz="24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319507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8042" y="268654"/>
            <a:ext cx="241226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参考文献管理工具</a:t>
            </a:r>
            <a:endParaRPr lang="zh-CN" altLang="en-US" sz="2000" dirty="0">
              <a:latin typeface="微软雅黑" pitchFamily="34" charset="-122"/>
              <a:ea typeface="微软雅黑" pitchFamily="34" charset="-122"/>
            </a:endParaRPr>
          </a:p>
        </p:txBody>
      </p:sp>
      <p:sp>
        <p:nvSpPr>
          <p:cNvPr id="6" name="矩形 5"/>
          <p:cNvSpPr/>
          <p:nvPr/>
        </p:nvSpPr>
        <p:spPr>
          <a:xfrm>
            <a:off x="3203848" y="207099"/>
            <a:ext cx="4141787" cy="461665"/>
          </a:xfrm>
          <a:prstGeom prst="rect">
            <a:avLst/>
          </a:prstGeom>
        </p:spPr>
        <p:txBody>
          <a:bodyPr wrap="square">
            <a:spAutoFit/>
          </a:bodyPr>
          <a:lstStyle/>
          <a:p>
            <a:r>
              <a:rPr lang="en-US" altLang="zh-CN" sz="2400" b="1" dirty="0" smtClean="0">
                <a:solidFill>
                  <a:srgbClr val="00B0F0"/>
                </a:solidFill>
                <a:latin typeface="微软雅黑" pitchFamily="34" charset="-122"/>
                <a:ea typeface="微软雅黑" pitchFamily="34" charset="-122"/>
              </a:rPr>
              <a:t>——NoteExpress</a:t>
            </a:r>
            <a:r>
              <a:rPr lang="zh-CN" altLang="en-US" sz="2400" b="1" dirty="0" smtClean="0">
                <a:solidFill>
                  <a:srgbClr val="00B0F0"/>
                </a:solidFill>
                <a:latin typeface="微软雅黑" pitchFamily="34" charset="-122"/>
                <a:ea typeface="微软雅黑" pitchFamily="34" charset="-122"/>
              </a:rPr>
              <a:t>主要功能</a:t>
            </a:r>
            <a:endParaRPr lang="zh-CN" altLang="en-US" sz="2400" b="1" dirty="0">
              <a:solidFill>
                <a:srgbClr val="00B0F0"/>
              </a:solidFill>
              <a:latin typeface="微软雅黑" pitchFamily="34" charset="-122"/>
              <a:ea typeface="微软雅黑" pitchFamily="34" charset="-122"/>
            </a:endParaRPr>
          </a:p>
        </p:txBody>
      </p:sp>
      <p:sp>
        <p:nvSpPr>
          <p:cNvPr id="7" name="矩形 6"/>
          <p:cNvSpPr/>
          <p:nvPr/>
        </p:nvSpPr>
        <p:spPr>
          <a:xfrm>
            <a:off x="827584" y="1275606"/>
            <a:ext cx="7632848" cy="2592288"/>
          </a:xfrm>
          <a:prstGeom prst="rect">
            <a:avLst/>
          </a:prstGeom>
        </p:spPr>
        <p:txBody>
          <a:bodyPr/>
          <a:lstStyle/>
          <a:p>
            <a:pPr lvl="1">
              <a:buChar char="•"/>
            </a:pPr>
            <a:endParaRPr lang="zh-CN" altLang="en-US" dirty="0"/>
          </a:p>
          <a:p>
            <a:pPr lvl="1">
              <a:buChar char="•"/>
            </a:pPr>
            <a:endParaRPr lang="zh-CN" altLang="en-US" dirty="0"/>
          </a:p>
        </p:txBody>
      </p:sp>
      <p:sp>
        <p:nvSpPr>
          <p:cNvPr id="8" name="矩形 7"/>
          <p:cNvSpPr/>
          <p:nvPr/>
        </p:nvSpPr>
        <p:spPr>
          <a:xfrm>
            <a:off x="395536" y="863590"/>
            <a:ext cx="7992888" cy="2862322"/>
          </a:xfrm>
          <a:prstGeom prst="rect">
            <a:avLst/>
          </a:prstGeom>
        </p:spPr>
        <p:txBody>
          <a:bodyPr wrap="square">
            <a:spAutoFit/>
          </a:bodyPr>
          <a:lstStyle/>
          <a:p>
            <a:pPr marL="742950" lvl="1" indent="-285750">
              <a:buClr>
                <a:srgbClr val="0066CC"/>
              </a:buClr>
              <a:buFont typeface="Wingdings" pitchFamily="2" charset="2"/>
              <a:buChar char="ü"/>
            </a:pPr>
            <a:endParaRPr lang="en-US" altLang="zh-CN" dirty="0">
              <a:latin typeface="微软雅黑" pitchFamily="34" charset="-122"/>
              <a:ea typeface="微软雅黑" pitchFamily="34" charset="-122"/>
            </a:endParaRP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直接在线检索数据库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通过题录信息直接从在线数据库下载全文（有些数据库下载敏感慎用）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多种方式导入题录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建立文件夹对文献进行归类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在 </a:t>
            </a:r>
            <a:r>
              <a:rPr lang="en-US" altLang="zh-CN" dirty="0">
                <a:latin typeface="微软雅黑" pitchFamily="34" charset="-122"/>
                <a:ea typeface="微软雅黑" pitchFamily="34" charset="-122"/>
              </a:rPr>
              <a:t>Word </a:t>
            </a:r>
            <a:r>
              <a:rPr lang="zh-CN" altLang="en-US" dirty="0">
                <a:latin typeface="微软雅黑" pitchFamily="34" charset="-122"/>
                <a:ea typeface="微软雅黑" pitchFamily="34" charset="-122"/>
              </a:rPr>
              <a:t>中直接插入符合期刊格式要求的参考文献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丰富的笔记功能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强大的批量编辑功能 </a:t>
            </a:r>
          </a:p>
          <a:p>
            <a:pPr marL="742950" lvl="1" indent="-285750">
              <a:buClr>
                <a:srgbClr val="FF0000"/>
              </a:buClr>
              <a:buFont typeface="Wingdings" panose="05000000000000000000" pitchFamily="2" charset="2"/>
              <a:buChar char="Ø"/>
            </a:pPr>
            <a:r>
              <a:rPr lang="zh-CN" altLang="en-US" dirty="0">
                <a:latin typeface="微软雅黑" pitchFamily="34" charset="-122"/>
                <a:ea typeface="微软雅黑" pitchFamily="34" charset="-122"/>
              </a:rPr>
              <a:t>对保存的题录信息进行查重、去重 </a:t>
            </a: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101796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模板</Template>
  <TotalTime>2739</TotalTime>
  <Words>1824</Words>
  <Application>Microsoft Office PowerPoint</Application>
  <PresentationFormat>全屏显示(16:9)</PresentationFormat>
  <Paragraphs>282</Paragraphs>
  <Slides>55</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HY견고딕</vt:lpstr>
      <vt:lpstr>黑体</vt:lpstr>
      <vt:lpstr>华文行楷</vt:lpstr>
      <vt:lpstr>宋体</vt:lpstr>
      <vt:lpstr>微软雅黑</vt:lpstr>
      <vt:lpstr>Arial</vt:lpstr>
      <vt:lpstr>Calibri</vt:lpstr>
      <vt:lpstr>Wingdings</vt:lpstr>
      <vt:lpstr>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从Word文档中导入题录到NoteExpress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陈陶</dc:creator>
  <cp:lastModifiedBy>Administrator</cp:lastModifiedBy>
  <cp:revision>89</cp:revision>
  <dcterms:created xsi:type="dcterms:W3CDTF">2014-11-23T13:14:57Z</dcterms:created>
  <dcterms:modified xsi:type="dcterms:W3CDTF">2016-03-17T00:26:12Z</dcterms:modified>
</cp:coreProperties>
</file>